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0801"/>
    <a:srgbClr val="0451D4"/>
    <a:srgbClr val="1F93DE"/>
    <a:srgbClr val="1075BC"/>
    <a:srgbClr val="ED1C24"/>
    <a:srgbClr val="E95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95" autoAdjust="0"/>
    <p:restoredTop sz="97307" autoAdjust="0"/>
  </p:normalViewPr>
  <p:slideViewPr>
    <p:cSldViewPr snapToGrid="0" showGuides="1">
      <p:cViewPr>
        <p:scale>
          <a:sx n="129" d="100"/>
          <a:sy n="129" d="100"/>
        </p:scale>
        <p:origin x="19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7" d="100"/>
          <a:sy n="117" d="100"/>
        </p:scale>
        <p:origin x="51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382724964786535"/>
          <c:w val="1"/>
          <c:h val="0.66183645668060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percent</c:v>
                </c:pt>
              </c:strCache>
            </c:strRef>
          </c:tx>
          <c:spPr>
            <a:gradFill flip="none" rotWithShape="1">
              <a:gsLst>
                <a:gs pos="0">
                  <a:srgbClr val="008CCA">
                    <a:alpha val="100000"/>
                  </a:srgbClr>
                </a:gs>
                <a:gs pos="100000">
                  <a:srgbClr val="042B54">
                    <a:alpha val="100000"/>
                  </a:srgbClr>
                </a:gs>
              </a:gsLst>
              <a:lin ang="5400000" scaled="1"/>
              <a:tileRect/>
            </a:gradFill>
            <a:ln w="127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123-49B0-B59D-C3E37731A2E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123-49B0-B59D-C3E37731A2E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123-49B0-B59D-C3E37731A2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  <a:latin typeface="Century Gothic" panose="020B0502020202020204" pitchFamily="34" charset="0"/>
                    <a:cs typeface="Poppins SemiBold" panose="00000700000000000000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Arkusz1!$A$2:$A$7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0.1</c:v>
                </c:pt>
                <c:pt idx="1">
                  <c:v>0.15</c:v>
                </c:pt>
                <c:pt idx="2">
                  <c:v>0.18</c:v>
                </c:pt>
                <c:pt idx="3">
                  <c:v>0.15</c:v>
                </c:pt>
                <c:pt idx="4">
                  <c:v>0.21</c:v>
                </c:pt>
                <c:pt idx="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23-49B0-B59D-C3E37731A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529551472"/>
        <c:axId val="535124896"/>
      </c:barChart>
      <c:catAx>
        <c:axId val="52955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800" baseline="0">
                <a:solidFill>
                  <a:schemeClr val="tx1"/>
                </a:solidFill>
                <a:latin typeface="Century Gothic" panose="020B0502020202020204" pitchFamily="34" charset="0"/>
              </a:defRPr>
            </a:pPr>
            <a:endParaRPr lang="en-US"/>
          </a:p>
        </c:txPr>
        <c:crossAx val="535124896"/>
        <c:crosses val="autoZero"/>
        <c:auto val="1"/>
        <c:lblAlgn val="ctr"/>
        <c:lblOffset val="100"/>
        <c:noMultiLvlLbl val="0"/>
      </c:catAx>
      <c:valAx>
        <c:axId val="535124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2955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07-453D-A78C-37DACDC0532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07-453D-A78C-37DACDC0532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07-453D-A78C-37DACDC05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E-405F-B7C6-2DD76DD1BD2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E-405F-B7C6-2DD76DD1BD2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E-405F-B7C6-2DD76DD1B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5-43F0-AF9E-654A04A8E16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E5-43F0-AF9E-654A04A8E16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5-43F0-AF9E-654A04A8E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2-433C-83AF-0F36AE2403C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2-433C-83AF-0F36AE2403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42-433C-83AF-0F36AE240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5A-45A3-B4C4-54E4B0A0A80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5A-45A3-B4C4-54E4B0A0A80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A-45A3-B4C4-54E4B0A0A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D8-4A58-8B45-8E6FEDF213B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D8-4A58-8B45-8E6FEDF213B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D8-4A58-8B45-8E6FEDF213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8CCA">
                      <a:alpha val="100000"/>
                    </a:srgbClr>
                  </a:gs>
                  <a:gs pos="100000">
                    <a:srgbClr val="042B54">
                      <a:alpha val="100000"/>
                    </a:srgbClr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2-433C-83AF-0F36AE2403C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2-433C-83AF-0F36AE2403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42-433C-83AF-0F36AE240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6E983-30C6-9675-287D-120127C59F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52C59-A625-6C64-C105-9015F25779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207D7-45E7-49A6-87E4-C6912F225F09}" type="datetimeFigureOut">
              <a:rPr lang="sr-Cyrl-RS" smtClean="0">
                <a:latin typeface="Century Gothic" panose="020B0502020202020204" pitchFamily="34" charset="0"/>
              </a:rPr>
              <a:t>12. 1. 2026.</a:t>
            </a:fld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C4AC4-D129-82E6-FDC4-A52FD0F14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E1AC1-B5BD-A396-CE9D-4BBA735362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C19B7-4491-42AF-96A4-5AF555A0E642}" type="slidenum">
              <a:rPr lang="sr-Cyrl-RS" smtClean="0">
                <a:latin typeface="Century Gothic" panose="020B0502020202020204" pitchFamily="34" charset="0"/>
              </a:rPr>
              <a:t>‹#›</a:t>
            </a:fld>
            <a:endParaRPr lang="sr-Cyrl-R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265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B3277-95DB-4FC0-A7CA-DDFCD9E5C329}" type="datetimeFigureOut">
              <a:rPr lang="sr-Cyrl-RS" smtClean="0"/>
              <a:t>12. 1. 2026.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F034-721B-479F-914F-296B85F711F8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484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9F034-721B-479F-914F-296B85F711F8}" type="slidenum">
              <a:rPr kumimoji="0" lang="sr-Cyrl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r-Cyrl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06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15867-8845-5893-3950-8818742D5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D2BA57-4A86-1636-D140-F72376D7D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F6B8EE-50DC-7642-1696-62CD69084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E5D07-7993-E09D-4B30-74C3FCEAD5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9F034-721B-479F-914F-296B85F711F8}" type="slidenum">
              <a:rPr kumimoji="0" lang="sr-Cyrl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r-Cyrl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39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86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>
            <a:extLst>
              <a:ext uri="{FF2B5EF4-FFF2-40B4-BE49-F238E27FC236}">
                <a16:creationId xmlns:a16="http://schemas.microsoft.com/office/drawing/2014/main" id="{645C627E-FCB3-FBA1-CD31-D00206B6C6CE}"/>
              </a:ext>
            </a:extLst>
          </p:cNvPr>
          <p:cNvSpPr/>
          <p:nvPr userDrawn="1"/>
        </p:nvSpPr>
        <p:spPr>
          <a:xfrm>
            <a:off x="0" y="1"/>
            <a:ext cx="9144003" cy="993421"/>
          </a:xfrm>
          <a:custGeom>
            <a:avLst/>
            <a:gdLst/>
            <a:ahLst/>
            <a:cxnLst/>
            <a:rect l="l" t="t" r="r" b="b"/>
            <a:pathLst>
              <a:path w="3612445" h="572313">
                <a:moveTo>
                  <a:pt x="0" y="0"/>
                </a:moveTo>
                <a:lnTo>
                  <a:pt x="3612445" y="0"/>
                </a:lnTo>
                <a:lnTo>
                  <a:pt x="3612445" y="572313"/>
                </a:lnTo>
                <a:lnTo>
                  <a:pt x="0" y="572313"/>
                </a:lnTo>
                <a:close/>
              </a:path>
            </a:pathLst>
          </a:custGeom>
          <a:gradFill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en-US" sz="1583" dirty="0"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09BE82-872B-D354-3688-0D2AD8D1E5DA}"/>
              </a:ext>
            </a:extLst>
          </p:cNvPr>
          <p:cNvSpPr/>
          <p:nvPr userDrawn="1"/>
        </p:nvSpPr>
        <p:spPr>
          <a:xfrm>
            <a:off x="334774" y="119064"/>
            <a:ext cx="1055361" cy="755296"/>
          </a:xfrm>
          <a:prstGeom prst="roundRect">
            <a:avLst>
              <a:gd name="adj" fmla="val 164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114A1E-CBD1-AE53-E49C-96DFAD87E520}"/>
              </a:ext>
            </a:extLst>
          </p:cNvPr>
          <p:cNvGrpSpPr/>
          <p:nvPr userDrawn="1"/>
        </p:nvGrpSpPr>
        <p:grpSpPr>
          <a:xfrm>
            <a:off x="5770122" y="119064"/>
            <a:ext cx="935536" cy="140174"/>
            <a:chOff x="5776456" y="163269"/>
            <a:chExt cx="935536" cy="140174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A0C94A3-CDF7-D58A-A9BB-1CFB01B94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776456" y="163269"/>
              <a:ext cx="140174" cy="1401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76CBE1-0DEE-2010-48D8-2DAB7066C587}"/>
                </a:ext>
              </a:extLst>
            </p:cNvPr>
            <p:cNvSpPr txBox="1"/>
            <p:nvPr/>
          </p:nvSpPr>
          <p:spPr>
            <a:xfrm>
              <a:off x="5971405" y="179495"/>
              <a:ext cx="740587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@CatCountry951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92BF9B-3471-446C-3701-AD7F7993137C}"/>
              </a:ext>
            </a:extLst>
          </p:cNvPr>
          <p:cNvGrpSpPr/>
          <p:nvPr userDrawn="1"/>
        </p:nvGrpSpPr>
        <p:grpSpPr>
          <a:xfrm>
            <a:off x="7736150" y="119064"/>
            <a:ext cx="1103872" cy="140174"/>
            <a:chOff x="7873360" y="163269"/>
            <a:chExt cx="1103872" cy="14017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01C885-91B5-7AA9-BEA9-E39078DD686B}"/>
                </a:ext>
              </a:extLst>
            </p:cNvPr>
            <p:cNvSpPr txBox="1"/>
            <p:nvPr/>
          </p:nvSpPr>
          <p:spPr>
            <a:xfrm>
              <a:off x="8084359" y="179495"/>
              <a:ext cx="892873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@CatCountry951CO</a:t>
              </a: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82757CB-37F7-C139-95DE-86585AFE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3360" y="163269"/>
              <a:ext cx="140174" cy="14017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F7A629-0CBD-BC24-FFB1-14EB0BC1D4B0}"/>
              </a:ext>
            </a:extLst>
          </p:cNvPr>
          <p:cNvGrpSpPr/>
          <p:nvPr userDrawn="1"/>
        </p:nvGrpSpPr>
        <p:grpSpPr>
          <a:xfrm>
            <a:off x="3705663" y="119064"/>
            <a:ext cx="866337" cy="161764"/>
            <a:chOff x="3584575" y="152474"/>
            <a:chExt cx="866337" cy="1617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DC4312-23F1-DB0F-02B4-05F79F027F7D}"/>
                </a:ext>
              </a:extLst>
            </p:cNvPr>
            <p:cNvSpPr txBox="1"/>
            <p:nvPr userDrawn="1"/>
          </p:nvSpPr>
          <p:spPr>
            <a:xfrm>
              <a:off x="3796601" y="179495"/>
              <a:ext cx="654311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(719) 593-2700</a:t>
              </a:r>
            </a:p>
          </p:txBody>
        </p:sp>
        <p:pic>
          <p:nvPicPr>
            <p:cNvPr id="16" name="Picture 36">
              <a:extLst>
                <a:ext uri="{FF2B5EF4-FFF2-40B4-BE49-F238E27FC236}">
                  <a16:creationId xmlns:a16="http://schemas.microsoft.com/office/drawing/2014/main" id="{F299975E-EE65-FC8E-91FC-DAD88D166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3584575" y="152474"/>
              <a:ext cx="174326" cy="16176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1464B0-9A32-B3E4-71DC-7F2FF82A2DC9}"/>
              </a:ext>
            </a:extLst>
          </p:cNvPr>
          <p:cNvGrpSpPr/>
          <p:nvPr userDrawn="1"/>
        </p:nvGrpSpPr>
        <p:grpSpPr>
          <a:xfrm>
            <a:off x="4635507" y="119064"/>
            <a:ext cx="1071108" cy="145178"/>
            <a:chOff x="4567017" y="160767"/>
            <a:chExt cx="1071108" cy="1451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D52EEB-DE71-ABB6-CFBE-53FACBCC8083}"/>
                </a:ext>
              </a:extLst>
            </p:cNvPr>
            <p:cNvSpPr txBox="1"/>
            <p:nvPr userDrawn="1"/>
          </p:nvSpPr>
          <p:spPr>
            <a:xfrm>
              <a:off x="4780518" y="179495"/>
              <a:ext cx="857607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catcountry951.com</a:t>
              </a:r>
            </a:p>
          </p:txBody>
        </p:sp>
        <p:pic>
          <p:nvPicPr>
            <p:cNvPr id="22" name="Picture 40">
              <a:extLst>
                <a:ext uri="{FF2B5EF4-FFF2-40B4-BE49-F238E27FC236}">
                  <a16:creationId xmlns:a16="http://schemas.microsoft.com/office/drawing/2014/main" id="{780F463D-3786-E351-0509-5ACBDC0972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567017" y="160767"/>
              <a:ext cx="145176" cy="14517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42F4E0-E522-1CFA-A8EE-48E6D822E0B7}"/>
              </a:ext>
            </a:extLst>
          </p:cNvPr>
          <p:cNvGrpSpPr/>
          <p:nvPr userDrawn="1"/>
        </p:nvGrpSpPr>
        <p:grpSpPr>
          <a:xfrm>
            <a:off x="6769165" y="119064"/>
            <a:ext cx="903478" cy="140176"/>
            <a:chOff x="6811555" y="163268"/>
            <a:chExt cx="903478" cy="140176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926B517-32CE-BFEF-48C8-B51F73520F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11555" y="163268"/>
              <a:ext cx="140176" cy="14017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8E5132-5EDE-823B-19AA-6BB6284E108F}"/>
                </a:ext>
              </a:extLst>
            </p:cNvPr>
            <p:cNvSpPr txBox="1"/>
            <p:nvPr userDrawn="1"/>
          </p:nvSpPr>
          <p:spPr>
            <a:xfrm>
              <a:off x="7006506" y="179495"/>
              <a:ext cx="708527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Poppins" panose="00000500000000000000" pitchFamily="2" charset="0"/>
                </a:rPr>
                <a:t>@catcountry951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08B4FAD-61F7-07E5-2111-F321E2BE385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90" y="207989"/>
            <a:ext cx="766730" cy="5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6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hart" Target="../charts/chart4.xml"/><Relationship Id="rId18" Type="http://schemas.openxmlformats.org/officeDocument/2006/relationships/image" Target="../media/image20.svg"/><Relationship Id="rId26" Type="http://schemas.openxmlformats.org/officeDocument/2006/relationships/image" Target="../media/image28.svg"/><Relationship Id="rId3" Type="http://schemas.openxmlformats.org/officeDocument/2006/relationships/chart" Target="../charts/chart1.xml"/><Relationship Id="rId21" Type="http://schemas.openxmlformats.org/officeDocument/2006/relationships/image" Target="../media/image23.png"/><Relationship Id="rId7" Type="http://schemas.openxmlformats.org/officeDocument/2006/relationships/image" Target="../media/image15.svg"/><Relationship Id="rId12" Type="http://schemas.openxmlformats.org/officeDocument/2006/relationships/image" Target="../media/image18.sv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7.xml"/><Relationship Id="rId20" Type="http://schemas.openxmlformats.org/officeDocument/2006/relationships/image" Target="../media/image22.svg"/><Relationship Id="rId29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24" Type="http://schemas.openxmlformats.org/officeDocument/2006/relationships/image" Target="../media/image26.svg"/><Relationship Id="rId32" Type="http://schemas.openxmlformats.org/officeDocument/2006/relationships/image" Target="../media/image33.png"/><Relationship Id="rId5" Type="http://schemas.openxmlformats.org/officeDocument/2006/relationships/image" Target="../media/image13.svg"/><Relationship Id="rId15" Type="http://schemas.openxmlformats.org/officeDocument/2006/relationships/chart" Target="../charts/chart6.xml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chart" Target="../charts/chart3.xml"/><Relationship Id="rId19" Type="http://schemas.openxmlformats.org/officeDocument/2006/relationships/image" Target="../media/image21.png"/><Relationship Id="rId31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chart" Target="../charts/chart2.xml"/><Relationship Id="rId14" Type="http://schemas.openxmlformats.org/officeDocument/2006/relationships/chart" Target="../charts/chart5.xml"/><Relationship Id="rId22" Type="http://schemas.openxmlformats.org/officeDocument/2006/relationships/image" Target="../media/image24.svg"/><Relationship Id="rId27" Type="http://schemas.openxmlformats.org/officeDocument/2006/relationships/chart" Target="../charts/chart8.xml"/><Relationship Id="rId30" Type="http://schemas.openxmlformats.org/officeDocument/2006/relationships/image" Target="../media/image31.png"/><Relationship Id="rId8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A0C78-5CBB-C50C-4E5D-A9CDBD768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4FE07FE-1408-1360-740C-A917D84B518E}"/>
              </a:ext>
            </a:extLst>
          </p:cNvPr>
          <p:cNvSpPr/>
          <p:nvPr/>
        </p:nvSpPr>
        <p:spPr>
          <a:xfrm>
            <a:off x="334774" y="1283361"/>
            <a:ext cx="8474452" cy="1828480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9" name="Wykres 127">
            <a:extLst>
              <a:ext uri="{FF2B5EF4-FFF2-40B4-BE49-F238E27FC236}">
                <a16:creationId xmlns:a16="http://schemas.microsoft.com/office/drawing/2014/main" id="{637EF379-BE0A-A422-6361-6A1A1FE4A2B5}"/>
              </a:ext>
            </a:extLst>
          </p:cNvPr>
          <p:cNvGraphicFramePr/>
          <p:nvPr/>
        </p:nvGraphicFramePr>
        <p:xfrm>
          <a:off x="501847" y="1617225"/>
          <a:ext cx="3577570" cy="1426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5EC5CDF-763E-13C2-C560-295DBBD88F08}"/>
              </a:ext>
            </a:extLst>
          </p:cNvPr>
          <p:cNvSpPr txBox="1"/>
          <p:nvPr/>
        </p:nvSpPr>
        <p:spPr>
          <a:xfrm>
            <a:off x="1606881" y="319705"/>
            <a:ext cx="537040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#5 in connected car listening over the past week with a 9% share and 13% cume!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5F7579-0EB9-8232-5FF6-E25E5B354E06}"/>
              </a:ext>
            </a:extLst>
          </p:cNvPr>
          <p:cNvSpPr/>
          <p:nvPr/>
        </p:nvSpPr>
        <p:spPr>
          <a:xfrm>
            <a:off x="582307" y="1432559"/>
            <a:ext cx="119904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Age Breakdown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FE8FC90-A432-405C-771D-57587DC8DFE7}"/>
              </a:ext>
            </a:extLst>
          </p:cNvPr>
          <p:cNvSpPr/>
          <p:nvPr/>
        </p:nvSpPr>
        <p:spPr>
          <a:xfrm>
            <a:off x="4719387" y="1846753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 42">
            <a:extLst>
              <a:ext uri="{FF2B5EF4-FFF2-40B4-BE49-F238E27FC236}">
                <a16:creationId xmlns:a16="http://schemas.microsoft.com/office/drawing/2014/main" id="{6653495A-1D2C-4A5F-122E-1D1B92BCB2A0}"/>
              </a:ext>
            </a:extLst>
          </p:cNvPr>
          <p:cNvSpPr/>
          <p:nvPr/>
        </p:nvSpPr>
        <p:spPr>
          <a:xfrm>
            <a:off x="5079237" y="1928562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56%</a:t>
            </a:r>
          </a:p>
        </p:txBody>
      </p:sp>
      <p:sp>
        <p:nvSpPr>
          <p:cNvPr id="61" name="Rectangle 42">
            <a:extLst>
              <a:ext uri="{FF2B5EF4-FFF2-40B4-BE49-F238E27FC236}">
                <a16:creationId xmlns:a16="http://schemas.microsoft.com/office/drawing/2014/main" id="{F640D782-7C12-F7CD-20D6-1E4350A5D1C0}"/>
              </a:ext>
            </a:extLst>
          </p:cNvPr>
          <p:cNvSpPr/>
          <p:nvPr/>
        </p:nvSpPr>
        <p:spPr>
          <a:xfrm>
            <a:off x="5473324" y="1959340"/>
            <a:ext cx="7200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Female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A7E4E7-19F5-FD9F-CFDD-5F8E14D79FC7}"/>
              </a:ext>
            </a:extLst>
          </p:cNvPr>
          <p:cNvSpPr/>
          <p:nvPr/>
        </p:nvSpPr>
        <p:spPr>
          <a:xfrm>
            <a:off x="4716364" y="1432559"/>
            <a:ext cx="14555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Gender Breakdown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D7F0FA7-5240-FB34-856D-059C9640260A}"/>
              </a:ext>
            </a:extLst>
          </p:cNvPr>
          <p:cNvSpPr/>
          <p:nvPr/>
        </p:nvSpPr>
        <p:spPr>
          <a:xfrm>
            <a:off x="4719387" y="2489465"/>
            <a:ext cx="1407620" cy="471394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id="{DA88CF35-BF8A-43B5-1424-E1C3BD8D8202}"/>
              </a:ext>
            </a:extLst>
          </p:cNvPr>
          <p:cNvSpPr/>
          <p:nvPr/>
        </p:nvSpPr>
        <p:spPr>
          <a:xfrm>
            <a:off x="5079237" y="2571274"/>
            <a:ext cx="543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44%</a:t>
            </a:r>
          </a:p>
        </p:txBody>
      </p:sp>
      <p:sp>
        <p:nvSpPr>
          <p:cNvPr id="67" name="Rectangle 42">
            <a:extLst>
              <a:ext uri="{FF2B5EF4-FFF2-40B4-BE49-F238E27FC236}">
                <a16:creationId xmlns:a16="http://schemas.microsoft.com/office/drawing/2014/main" id="{FBE2770A-E192-6B5D-889C-220D35AA97D2}"/>
              </a:ext>
            </a:extLst>
          </p:cNvPr>
          <p:cNvSpPr/>
          <p:nvPr/>
        </p:nvSpPr>
        <p:spPr>
          <a:xfrm>
            <a:off x="5473324" y="2602052"/>
            <a:ext cx="5554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Male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4148807-F8AF-E194-1641-2E56101C78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32790" y="2601939"/>
            <a:ext cx="246448" cy="246448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94B56B2E-E183-FA75-1176-48A39EE80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2790" y="1959226"/>
            <a:ext cx="246448" cy="246448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91E49DF-6622-4E31-26E7-B9A7863E619D}"/>
              </a:ext>
            </a:extLst>
          </p:cNvPr>
          <p:cNvCxnSpPr>
            <a:cxnSpLocks/>
          </p:cNvCxnSpPr>
          <p:nvPr/>
        </p:nvCxnSpPr>
        <p:spPr>
          <a:xfrm>
            <a:off x="4379617" y="1440034"/>
            <a:ext cx="0" cy="1517449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AEBC47C-CECD-64BF-179E-9BDA8F2C8B08}"/>
              </a:ext>
            </a:extLst>
          </p:cNvPr>
          <p:cNvSpPr/>
          <p:nvPr/>
        </p:nvSpPr>
        <p:spPr>
          <a:xfrm>
            <a:off x="0" y="6256020"/>
            <a:ext cx="9144000" cy="350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467B82-C640-0018-2FDD-BB8B20BB4E82}"/>
              </a:ext>
            </a:extLst>
          </p:cNvPr>
          <p:cNvSpPr txBox="1"/>
          <p:nvPr/>
        </p:nvSpPr>
        <p:spPr>
          <a:xfrm>
            <a:off x="60256" y="6321156"/>
            <a:ext cx="8690937" cy="184666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Xperi DTS Autostage; Dec 1-Dec 7; Share; Cume; Sample Size: 9,513 Cars; | Colorado Springs-Pueblo, CO; 2025 Spring MRI-Simmons Market-by-Market; A18+; Country format.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5BA3F9-0BCB-071D-5D9B-90EEF1B138A0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329E89C-6F2E-5DEA-36B9-B7EFEB7CB169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62EDDEB-9B1D-9A69-5871-7A191F003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29187A-D572-1335-EEBE-29307D9F0EA9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42C78F3-E8B3-0EA3-DDE3-84BA9F2EBAEA}"/>
              </a:ext>
            </a:extLst>
          </p:cNvPr>
          <p:cNvSpPr/>
          <p:nvPr/>
        </p:nvSpPr>
        <p:spPr>
          <a:xfrm>
            <a:off x="6586527" y="1410225"/>
            <a:ext cx="2098820" cy="3772302"/>
          </a:xfrm>
          <a:prstGeom prst="roundRect">
            <a:avLst>
              <a:gd name="adj" fmla="val 5466"/>
            </a:avLst>
          </a:prstGeom>
          <a:gradFill flip="none" rotWithShape="1"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B9F2F0-9824-ACE1-0783-32BE5DCF92BF}"/>
              </a:ext>
            </a:extLst>
          </p:cNvPr>
          <p:cNvSpPr/>
          <p:nvPr/>
        </p:nvSpPr>
        <p:spPr>
          <a:xfrm>
            <a:off x="7382663" y="1493832"/>
            <a:ext cx="50654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Lineup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D64C1740-E85C-6D86-AB26-D82F13BD4807}"/>
              </a:ext>
            </a:extLst>
          </p:cNvPr>
          <p:cNvSpPr/>
          <p:nvPr/>
        </p:nvSpPr>
        <p:spPr>
          <a:xfrm>
            <a:off x="7306195" y="1932836"/>
            <a:ext cx="1053173" cy="30008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Kincaid &amp; Dallas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6a-10a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07FA4-F162-5707-164B-CFA8626E75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6" t="10785" r="21395" b="7865"/>
          <a:stretch>
            <a:fillRect/>
          </a:stretch>
        </p:blipFill>
        <p:spPr>
          <a:xfrm>
            <a:off x="6813376" y="1892342"/>
            <a:ext cx="381070" cy="381070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12" name="Rectangle 51">
            <a:extLst>
              <a:ext uri="{FF2B5EF4-FFF2-40B4-BE49-F238E27FC236}">
                <a16:creationId xmlns:a16="http://schemas.microsoft.com/office/drawing/2014/main" id="{EB045EDB-3A7B-1181-B073-B78AB2CA7C6E}"/>
              </a:ext>
            </a:extLst>
          </p:cNvPr>
          <p:cNvSpPr/>
          <p:nvPr/>
        </p:nvSpPr>
        <p:spPr>
          <a:xfrm>
            <a:off x="7306195" y="2478018"/>
            <a:ext cx="1384995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Middays W/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Megan Marie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10a-3p</a:t>
            </a:r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116D08C7-4A65-447C-FC1D-1E4712937B4B}"/>
              </a:ext>
            </a:extLst>
          </p:cNvPr>
          <p:cNvSpPr/>
          <p:nvPr/>
        </p:nvSpPr>
        <p:spPr>
          <a:xfrm>
            <a:off x="7306195" y="3184783"/>
            <a:ext cx="1001877" cy="46166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Ridin Home W/ 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Roger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3p-7p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A737B1-7C24-BBDA-7940-CC5B464D1301}"/>
              </a:ext>
            </a:extLst>
          </p:cNvPr>
          <p:cNvCxnSpPr>
            <a:cxnSpLocks/>
          </p:cNvCxnSpPr>
          <p:nvPr/>
        </p:nvCxnSpPr>
        <p:spPr>
          <a:xfrm flipH="1">
            <a:off x="6791325" y="1810286"/>
            <a:ext cx="1689224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11B039-A72A-861A-6EF2-D80A63678B1D}"/>
              </a:ext>
            </a:extLst>
          </p:cNvPr>
          <p:cNvCxnSpPr>
            <a:cxnSpLocks/>
          </p:cNvCxnSpPr>
          <p:nvPr/>
        </p:nvCxnSpPr>
        <p:spPr>
          <a:xfrm flipH="1">
            <a:off x="6791325" y="2355468"/>
            <a:ext cx="1689224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50A1774-6DE7-09CC-E92B-C9C68531A20B}"/>
              </a:ext>
            </a:extLst>
          </p:cNvPr>
          <p:cNvCxnSpPr>
            <a:cxnSpLocks/>
          </p:cNvCxnSpPr>
          <p:nvPr/>
        </p:nvCxnSpPr>
        <p:spPr>
          <a:xfrm flipH="1">
            <a:off x="6791325" y="3062233"/>
            <a:ext cx="1689224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DB829B-2ADB-441D-2C6E-ED772BD3417D}"/>
              </a:ext>
            </a:extLst>
          </p:cNvPr>
          <p:cNvCxnSpPr>
            <a:cxnSpLocks/>
          </p:cNvCxnSpPr>
          <p:nvPr/>
        </p:nvCxnSpPr>
        <p:spPr>
          <a:xfrm flipH="1">
            <a:off x="6791325" y="3768998"/>
            <a:ext cx="1689224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51">
            <a:extLst>
              <a:ext uri="{FF2B5EF4-FFF2-40B4-BE49-F238E27FC236}">
                <a16:creationId xmlns:a16="http://schemas.microsoft.com/office/drawing/2014/main" id="{1651612E-160F-43C1-B853-06FA4AC62C32}"/>
              </a:ext>
            </a:extLst>
          </p:cNvPr>
          <p:cNvSpPr/>
          <p:nvPr/>
        </p:nvSpPr>
        <p:spPr>
          <a:xfrm>
            <a:off x="7306194" y="4598313"/>
            <a:ext cx="1475805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Overnight Ride With Justin Franiak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12a-6a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9668DD9D-4B5A-1A73-D128-4E48989A36F4}"/>
              </a:ext>
            </a:extLst>
          </p:cNvPr>
          <p:cNvGraphicFramePr/>
          <p:nvPr/>
        </p:nvGraphicFramePr>
        <p:xfrm>
          <a:off x="4669808" y="4185713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2" name="Oval 61">
            <a:extLst>
              <a:ext uri="{FF2B5EF4-FFF2-40B4-BE49-F238E27FC236}">
                <a16:creationId xmlns:a16="http://schemas.microsoft.com/office/drawing/2014/main" id="{8CC923ED-6166-FDC6-0F7F-5C44F4B4ED2D}"/>
              </a:ext>
            </a:extLst>
          </p:cNvPr>
          <p:cNvSpPr/>
          <p:nvPr/>
        </p:nvSpPr>
        <p:spPr>
          <a:xfrm>
            <a:off x="4883676" y="4403445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DE4DB3-FC33-A4B3-80D3-44AFDB94DBF9}"/>
              </a:ext>
            </a:extLst>
          </p:cNvPr>
          <p:cNvSpPr/>
          <p:nvPr/>
        </p:nvSpPr>
        <p:spPr>
          <a:xfrm>
            <a:off x="1332527" y="3482116"/>
            <a:ext cx="411330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Connecting you with the REAL household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Roboto" pitchFamily="2" charset="0"/>
                <a:cs typeface="Arial" panose="020B0604020202020204" pitchFamily="34" charset="0"/>
              </a:rPr>
              <a:t>decision-makers.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AE57A0A-E628-8861-F3C1-83D34762A19B}"/>
              </a:ext>
            </a:extLst>
          </p:cNvPr>
          <p:cNvSpPr/>
          <p:nvPr/>
        </p:nvSpPr>
        <p:spPr>
          <a:xfrm>
            <a:off x="1154652" y="4679426"/>
            <a:ext cx="764633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Homeowner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828F9AC-9701-EC9E-1C19-EA0D9280DE3B}"/>
              </a:ext>
            </a:extLst>
          </p:cNvPr>
          <p:cNvSpPr txBox="1"/>
          <p:nvPr/>
        </p:nvSpPr>
        <p:spPr>
          <a:xfrm>
            <a:off x="1154652" y="4399252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78%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F5C2ED58-2899-8A09-EA8D-CEC3908D1216}"/>
              </a:ext>
            </a:extLst>
          </p:cNvPr>
          <p:cNvGraphicFramePr/>
          <p:nvPr/>
        </p:nvGraphicFramePr>
        <p:xfrm>
          <a:off x="349156" y="4185713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2" name="Oval 91">
            <a:extLst>
              <a:ext uri="{FF2B5EF4-FFF2-40B4-BE49-F238E27FC236}">
                <a16:creationId xmlns:a16="http://schemas.microsoft.com/office/drawing/2014/main" id="{9A3E77F4-E1CA-08AA-80C7-830695B0AEF0}"/>
              </a:ext>
            </a:extLst>
          </p:cNvPr>
          <p:cNvSpPr/>
          <p:nvPr/>
        </p:nvSpPr>
        <p:spPr>
          <a:xfrm>
            <a:off x="569555" y="4403445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CE70D7F-61BC-8532-CF5C-A50376D152EF}"/>
              </a:ext>
            </a:extLst>
          </p:cNvPr>
          <p:cNvSpPr/>
          <p:nvPr/>
        </p:nvSpPr>
        <p:spPr>
          <a:xfrm>
            <a:off x="3314317" y="4679426"/>
            <a:ext cx="6267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Employed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0D0030-4FA9-D17F-BA30-D353C99029A5}"/>
              </a:ext>
            </a:extLst>
          </p:cNvPr>
          <p:cNvSpPr txBox="1"/>
          <p:nvPr/>
        </p:nvSpPr>
        <p:spPr>
          <a:xfrm>
            <a:off x="3314317" y="4399252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66%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EA54199-C648-5934-83BB-42AEDCDC64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971332" y="4491101"/>
            <a:ext cx="248684" cy="248684"/>
          </a:xfrm>
          <a:prstGeom prst="rect">
            <a:avLst/>
          </a:prstGeom>
        </p:spPr>
      </p:pic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5451FA11-C8D2-5813-7AD8-C70C660A72D4}"/>
              </a:ext>
            </a:extLst>
          </p:cNvPr>
          <p:cNvGraphicFramePr/>
          <p:nvPr/>
        </p:nvGraphicFramePr>
        <p:xfrm>
          <a:off x="2508821" y="4185713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5" name="Oval 104">
            <a:extLst>
              <a:ext uri="{FF2B5EF4-FFF2-40B4-BE49-F238E27FC236}">
                <a16:creationId xmlns:a16="http://schemas.microsoft.com/office/drawing/2014/main" id="{D60E9D56-05D2-161A-174C-2F09E7F37595}"/>
              </a:ext>
            </a:extLst>
          </p:cNvPr>
          <p:cNvSpPr/>
          <p:nvPr/>
        </p:nvSpPr>
        <p:spPr>
          <a:xfrm>
            <a:off x="2729220" y="4403445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3DF11D5-C128-61A5-97D8-77309816AED2}"/>
              </a:ext>
            </a:extLst>
          </p:cNvPr>
          <p:cNvSpPr/>
          <p:nvPr/>
        </p:nvSpPr>
        <p:spPr>
          <a:xfrm>
            <a:off x="5468773" y="4679426"/>
            <a:ext cx="48090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Married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62B339C-2461-94AE-6F84-54A064CF6485}"/>
              </a:ext>
            </a:extLst>
          </p:cNvPr>
          <p:cNvSpPr txBox="1"/>
          <p:nvPr/>
        </p:nvSpPr>
        <p:spPr>
          <a:xfrm>
            <a:off x="5468773" y="4399252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64%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08" name="Chart 107">
            <a:extLst>
              <a:ext uri="{FF2B5EF4-FFF2-40B4-BE49-F238E27FC236}">
                <a16:creationId xmlns:a16="http://schemas.microsoft.com/office/drawing/2014/main" id="{C13FB291-0AC9-1FD7-171A-CD2B1D500CBE}"/>
              </a:ext>
            </a:extLst>
          </p:cNvPr>
          <p:cNvGraphicFramePr/>
          <p:nvPr/>
        </p:nvGraphicFramePr>
        <p:xfrm>
          <a:off x="4672057" y="5230865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9" name="Oval 108">
            <a:extLst>
              <a:ext uri="{FF2B5EF4-FFF2-40B4-BE49-F238E27FC236}">
                <a16:creationId xmlns:a16="http://schemas.microsoft.com/office/drawing/2014/main" id="{D4484B65-2B27-45A1-7D4F-5431867C821C}"/>
              </a:ext>
            </a:extLst>
          </p:cNvPr>
          <p:cNvSpPr/>
          <p:nvPr/>
        </p:nvSpPr>
        <p:spPr>
          <a:xfrm>
            <a:off x="4885925" y="5448597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DD5E064-C4A9-9D9E-AD87-AF7FC5D9FD6D}"/>
              </a:ext>
            </a:extLst>
          </p:cNvPr>
          <p:cNvSpPr/>
          <p:nvPr/>
        </p:nvSpPr>
        <p:spPr>
          <a:xfrm>
            <a:off x="1148422" y="5724578"/>
            <a:ext cx="844783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Earn $75,000+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DE7AC7D-5A6A-3942-1B64-4ACB3A408468}"/>
              </a:ext>
            </a:extLst>
          </p:cNvPr>
          <p:cNvSpPr txBox="1"/>
          <p:nvPr/>
        </p:nvSpPr>
        <p:spPr>
          <a:xfrm>
            <a:off x="1148422" y="5444404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58%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12" name="Chart 111">
            <a:extLst>
              <a:ext uri="{FF2B5EF4-FFF2-40B4-BE49-F238E27FC236}">
                <a16:creationId xmlns:a16="http://schemas.microsoft.com/office/drawing/2014/main" id="{AC17ED2C-AD10-5A92-2F5C-7814AADA0CDF}"/>
              </a:ext>
            </a:extLst>
          </p:cNvPr>
          <p:cNvGraphicFramePr/>
          <p:nvPr/>
        </p:nvGraphicFramePr>
        <p:xfrm>
          <a:off x="342926" y="5230865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13" name="Oval 112">
            <a:extLst>
              <a:ext uri="{FF2B5EF4-FFF2-40B4-BE49-F238E27FC236}">
                <a16:creationId xmlns:a16="http://schemas.microsoft.com/office/drawing/2014/main" id="{F4FD30ED-E985-1C16-2E99-D56DC4A64DF9}"/>
              </a:ext>
            </a:extLst>
          </p:cNvPr>
          <p:cNvSpPr/>
          <p:nvPr/>
        </p:nvSpPr>
        <p:spPr>
          <a:xfrm>
            <a:off x="563325" y="5448597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FBEE3C8B-826D-F913-1B71-AEBDC217E3DD}"/>
              </a:ext>
            </a:extLst>
          </p:cNvPr>
          <p:cNvSpPr/>
          <p:nvPr/>
        </p:nvSpPr>
        <p:spPr>
          <a:xfrm>
            <a:off x="3312081" y="5724578"/>
            <a:ext cx="934551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college+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117593A-F47C-327D-1D63-990BAE1C7A26}"/>
              </a:ext>
            </a:extLst>
          </p:cNvPr>
          <p:cNvSpPr txBox="1"/>
          <p:nvPr/>
        </p:nvSpPr>
        <p:spPr>
          <a:xfrm>
            <a:off x="3312081" y="5444404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64%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id="{99754A29-4DC2-9561-2D26-51ADB867513E}"/>
              </a:ext>
            </a:extLst>
          </p:cNvPr>
          <p:cNvGraphicFramePr/>
          <p:nvPr/>
        </p:nvGraphicFramePr>
        <p:xfrm>
          <a:off x="2506585" y="5230865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17" name="Oval 116">
            <a:extLst>
              <a:ext uri="{FF2B5EF4-FFF2-40B4-BE49-F238E27FC236}">
                <a16:creationId xmlns:a16="http://schemas.microsoft.com/office/drawing/2014/main" id="{249D390F-61BB-4DEF-1E37-6120A0FB26AF}"/>
              </a:ext>
            </a:extLst>
          </p:cNvPr>
          <p:cNvSpPr/>
          <p:nvPr/>
        </p:nvSpPr>
        <p:spPr>
          <a:xfrm>
            <a:off x="2726984" y="5448597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32354DE-BC5C-EF50-95CF-47CD053C8A1B}"/>
              </a:ext>
            </a:extLst>
          </p:cNvPr>
          <p:cNvSpPr/>
          <p:nvPr/>
        </p:nvSpPr>
        <p:spPr>
          <a:xfrm>
            <a:off x="5471022" y="5724578"/>
            <a:ext cx="73417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White collar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ACE49C0-E2C2-7E26-D5D1-C0521D5B3AAD}"/>
              </a:ext>
            </a:extLst>
          </p:cNvPr>
          <p:cNvSpPr txBox="1"/>
          <p:nvPr/>
        </p:nvSpPr>
        <p:spPr>
          <a:xfrm>
            <a:off x="5471022" y="5444404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42%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pic>
        <p:nvPicPr>
          <p:cNvPr id="122" name="Graphic 121">
            <a:extLst>
              <a:ext uri="{FF2B5EF4-FFF2-40B4-BE49-F238E27FC236}">
                <a16:creationId xmlns:a16="http://schemas.microsoft.com/office/drawing/2014/main" id="{A22AC338-A1CD-8AFD-1009-49B700F91B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53549" y="5538821"/>
            <a:ext cx="243548" cy="243548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CB4B1341-24E3-BDD9-7016-01A5B6200C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2819444" y="4493669"/>
            <a:ext cx="243548" cy="243548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2D3925EA-E3C4-EC82-7625-EE6D97CE12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976149" y="5538821"/>
            <a:ext cx="243548" cy="243548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9A0563E7-9D04-F7B6-7745-BEBB4FEA54A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659779" y="4493669"/>
            <a:ext cx="243548" cy="243548"/>
          </a:xfrm>
          <a:prstGeom prst="rect">
            <a:avLst/>
          </a:prstGeom>
        </p:spPr>
      </p:pic>
      <p:pic>
        <p:nvPicPr>
          <p:cNvPr id="123" name="Graphic 122">
            <a:extLst>
              <a:ext uri="{FF2B5EF4-FFF2-40B4-BE49-F238E27FC236}">
                <a16:creationId xmlns:a16="http://schemas.microsoft.com/office/drawing/2014/main" id="{708F5B56-DD8B-3A04-AD76-1DD0E239EE5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2814640" y="5536253"/>
            <a:ext cx="248684" cy="248684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58FD540A-4357-87BD-0B40-07C545700F4D}"/>
              </a:ext>
            </a:extLst>
          </p:cNvPr>
          <p:cNvSpPr txBox="1"/>
          <p:nvPr/>
        </p:nvSpPr>
        <p:spPr>
          <a:xfrm>
            <a:off x="7515082" y="475094"/>
            <a:ext cx="1308050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Colorado’s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Cat Country 95.1!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EB40ED9-932C-D182-F246-3CE2D9BDF50E}"/>
              </a:ext>
            </a:extLst>
          </p:cNvPr>
          <p:cNvGraphicFramePr/>
          <p:nvPr/>
        </p:nvGraphicFramePr>
        <p:xfrm>
          <a:off x="6685659" y="5230865"/>
          <a:ext cx="860032" cy="85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EBF96356-D0E5-2161-0E40-BC5EAFCBEC3F}"/>
              </a:ext>
            </a:extLst>
          </p:cNvPr>
          <p:cNvSpPr/>
          <p:nvPr/>
        </p:nvSpPr>
        <p:spPr>
          <a:xfrm>
            <a:off x="6899527" y="5448597"/>
            <a:ext cx="423996" cy="423996"/>
          </a:xfrm>
          <a:prstGeom prst="ellipse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69AB66-64FE-72B1-C31A-D4A3D233164B}"/>
              </a:ext>
            </a:extLst>
          </p:cNvPr>
          <p:cNvSpPr/>
          <p:nvPr/>
        </p:nvSpPr>
        <p:spPr>
          <a:xfrm>
            <a:off x="7484624" y="5724578"/>
            <a:ext cx="1237518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One+ children (&lt;18)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099A8C-1491-3B8B-8BAE-6D58F89DDFE2}"/>
              </a:ext>
            </a:extLst>
          </p:cNvPr>
          <p:cNvSpPr txBox="1"/>
          <p:nvPr/>
        </p:nvSpPr>
        <p:spPr>
          <a:xfrm>
            <a:off x="7484624" y="5444404"/>
            <a:ext cx="4584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232B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Poppins" pitchFamily="2" charset="77"/>
              </a:rPr>
              <a:t>31%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21232B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Poppins" pitchFamily="2" charset="77"/>
            </a:endParaRP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51B1583D-05E3-5C1B-1BD0-C4A602778D8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6977289" y="5526359"/>
            <a:ext cx="268472" cy="26847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92327A-0275-5B8B-4E44-FDCD063905F2}"/>
              </a:ext>
            </a:extLst>
          </p:cNvPr>
          <p:cNvCxnSpPr>
            <a:cxnSpLocks/>
          </p:cNvCxnSpPr>
          <p:nvPr/>
        </p:nvCxnSpPr>
        <p:spPr>
          <a:xfrm flipH="1">
            <a:off x="6791325" y="4475763"/>
            <a:ext cx="1689224" cy="0"/>
          </a:xfrm>
          <a:prstGeom prst="line">
            <a:avLst/>
          </a:prstGeom>
          <a:ln w="31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51">
            <a:extLst>
              <a:ext uri="{FF2B5EF4-FFF2-40B4-BE49-F238E27FC236}">
                <a16:creationId xmlns:a16="http://schemas.microsoft.com/office/drawing/2014/main" id="{DE5B4507-0448-9588-B7BB-8BCCC7DE5CC0}"/>
              </a:ext>
            </a:extLst>
          </p:cNvPr>
          <p:cNvSpPr/>
          <p:nvPr/>
        </p:nvSpPr>
        <p:spPr>
          <a:xfrm>
            <a:off x="7306195" y="3891548"/>
            <a:ext cx="1318469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Country Nights Live With Bev Rainey</a:t>
            </a:r>
            <a:b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M-F 7p-12a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417FA-E22F-6A71-15F4-379224860EB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14839" r="38927" b="51541"/>
          <a:stretch>
            <a:fillRect/>
          </a:stretch>
        </p:blipFill>
        <p:spPr>
          <a:xfrm>
            <a:off x="6813376" y="2518315"/>
            <a:ext cx="381070" cy="381070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85511B-17B5-9BBB-8AB2-97D471A623A9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-172" r="34989" b="43640"/>
          <a:stretch>
            <a:fillRect/>
          </a:stretch>
        </p:blipFill>
        <p:spPr>
          <a:xfrm>
            <a:off x="6813376" y="3225080"/>
            <a:ext cx="381070" cy="381070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5C2CF1-9745-B39B-9776-E634CBAF8280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3376" y="3931845"/>
            <a:ext cx="381070" cy="381070"/>
          </a:xfrm>
          <a:prstGeom prst="roundRect">
            <a:avLst/>
          </a:prstGeom>
          <a:solidFill>
            <a:schemeClr val="bg1"/>
          </a:solidFill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268D3C-2ACD-A912-510C-F721A9D2EFB5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3376" y="4638611"/>
            <a:ext cx="381070" cy="381070"/>
          </a:xfrm>
          <a:prstGeom prst="round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3544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059D5-86F6-B2D1-1DFF-934C71F37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968FD91A-F5D2-3AAF-EC03-233E185392F5}"/>
              </a:ext>
            </a:extLst>
          </p:cNvPr>
          <p:cNvSpPr/>
          <p:nvPr/>
        </p:nvSpPr>
        <p:spPr>
          <a:xfrm>
            <a:off x="0" y="6575774"/>
            <a:ext cx="9144000" cy="282226"/>
          </a:xfrm>
          <a:prstGeom prst="rect">
            <a:avLst/>
          </a:prstGeom>
          <a:solidFill>
            <a:srgbClr val="1011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DD4718D-7280-6D93-FBDC-B1CD8380A1BB}"/>
              </a:ext>
            </a:extLst>
          </p:cNvPr>
          <p:cNvSpPr/>
          <p:nvPr/>
        </p:nvSpPr>
        <p:spPr>
          <a:xfrm>
            <a:off x="144081" y="6630985"/>
            <a:ext cx="800799" cy="202284"/>
          </a:xfrm>
          <a:custGeom>
            <a:avLst/>
            <a:gdLst>
              <a:gd name="connsiteX0" fmla="*/ 730041 w 884619"/>
              <a:gd name="connsiteY0" fmla="*/ 148317 h 223457"/>
              <a:gd name="connsiteX1" fmla="*/ 843734 w 884619"/>
              <a:gd name="connsiteY1" fmla="*/ 148317 h 223457"/>
              <a:gd name="connsiteX2" fmla="*/ 843734 w 884619"/>
              <a:gd name="connsiteY2" fmla="*/ 172320 h 223457"/>
              <a:gd name="connsiteX3" fmla="*/ 730041 w 884619"/>
              <a:gd name="connsiteY3" fmla="*/ 172320 h 223457"/>
              <a:gd name="connsiteX4" fmla="*/ 730041 w 884619"/>
              <a:gd name="connsiteY4" fmla="*/ 97855 h 223457"/>
              <a:gd name="connsiteX5" fmla="*/ 843734 w 884619"/>
              <a:gd name="connsiteY5" fmla="*/ 97855 h 223457"/>
              <a:gd name="connsiteX6" fmla="*/ 843734 w 884619"/>
              <a:gd name="connsiteY6" fmla="*/ 121858 h 223457"/>
              <a:gd name="connsiteX7" fmla="*/ 730041 w 884619"/>
              <a:gd name="connsiteY7" fmla="*/ 121858 h 223457"/>
              <a:gd name="connsiteX8" fmla="*/ 326407 w 884619"/>
              <a:gd name="connsiteY8" fmla="*/ 64091 h 223457"/>
              <a:gd name="connsiteX9" fmla="*/ 291538 w 884619"/>
              <a:gd name="connsiteY9" fmla="*/ 109887 h 223457"/>
              <a:gd name="connsiteX10" fmla="*/ 324811 w 884619"/>
              <a:gd name="connsiteY10" fmla="*/ 156297 h 223457"/>
              <a:gd name="connsiteX11" fmla="*/ 358882 w 884619"/>
              <a:gd name="connsiteY11" fmla="*/ 107800 h 223457"/>
              <a:gd name="connsiteX12" fmla="*/ 326407 w 884619"/>
              <a:gd name="connsiteY12" fmla="*/ 64091 h 223457"/>
              <a:gd name="connsiteX13" fmla="*/ 185334 w 884619"/>
              <a:gd name="connsiteY13" fmla="*/ 63661 h 223457"/>
              <a:gd name="connsiteX14" fmla="*/ 150834 w 884619"/>
              <a:gd name="connsiteY14" fmla="*/ 110133 h 223457"/>
              <a:gd name="connsiteX15" fmla="*/ 185826 w 884619"/>
              <a:gd name="connsiteY15" fmla="*/ 156605 h 223457"/>
              <a:gd name="connsiteX16" fmla="*/ 220326 w 884619"/>
              <a:gd name="connsiteY16" fmla="*/ 110256 h 223457"/>
              <a:gd name="connsiteX17" fmla="*/ 185334 w 884619"/>
              <a:gd name="connsiteY17" fmla="*/ 63661 h 223457"/>
              <a:gd name="connsiteX18" fmla="*/ 865404 w 884619"/>
              <a:gd name="connsiteY18" fmla="*/ 53716 h 223457"/>
              <a:gd name="connsiteX19" fmla="*/ 865404 w 884619"/>
              <a:gd name="connsiteY19" fmla="*/ 60469 h 223457"/>
              <a:gd name="connsiteX20" fmla="*/ 870193 w 884619"/>
              <a:gd name="connsiteY20" fmla="*/ 60469 h 223457"/>
              <a:gd name="connsiteX21" fmla="*/ 873630 w 884619"/>
              <a:gd name="connsiteY21" fmla="*/ 57031 h 223457"/>
              <a:gd name="connsiteX22" fmla="*/ 870193 w 884619"/>
              <a:gd name="connsiteY22" fmla="*/ 53716 h 223457"/>
              <a:gd name="connsiteX23" fmla="*/ 862887 w 884619"/>
              <a:gd name="connsiteY23" fmla="*/ 51690 h 223457"/>
              <a:gd name="connsiteX24" fmla="*/ 870807 w 884619"/>
              <a:gd name="connsiteY24" fmla="*/ 51690 h 223457"/>
              <a:gd name="connsiteX25" fmla="*/ 876393 w 884619"/>
              <a:gd name="connsiteY25" fmla="*/ 56969 h 223457"/>
              <a:gd name="connsiteX26" fmla="*/ 871482 w 884619"/>
              <a:gd name="connsiteY26" fmla="*/ 62249 h 223457"/>
              <a:gd name="connsiteX27" fmla="*/ 876700 w 884619"/>
              <a:gd name="connsiteY27" fmla="*/ 70107 h 223457"/>
              <a:gd name="connsiteX28" fmla="*/ 873815 w 884619"/>
              <a:gd name="connsiteY28" fmla="*/ 70107 h 223457"/>
              <a:gd name="connsiteX29" fmla="*/ 868719 w 884619"/>
              <a:gd name="connsiteY29" fmla="*/ 62310 h 223457"/>
              <a:gd name="connsiteX30" fmla="*/ 865404 w 884619"/>
              <a:gd name="connsiteY30" fmla="*/ 62310 h 223457"/>
              <a:gd name="connsiteX31" fmla="*/ 865404 w 884619"/>
              <a:gd name="connsiteY31" fmla="*/ 70107 h 223457"/>
              <a:gd name="connsiteX32" fmla="*/ 862887 w 884619"/>
              <a:gd name="connsiteY32" fmla="*/ 70107 h 223457"/>
              <a:gd name="connsiteX33" fmla="*/ 869088 w 884619"/>
              <a:gd name="connsiteY33" fmla="*/ 47945 h 223457"/>
              <a:gd name="connsiteX34" fmla="*/ 856073 w 884619"/>
              <a:gd name="connsiteY34" fmla="*/ 60898 h 223457"/>
              <a:gd name="connsiteX35" fmla="*/ 869088 w 884619"/>
              <a:gd name="connsiteY35" fmla="*/ 73974 h 223457"/>
              <a:gd name="connsiteX36" fmla="*/ 882163 w 884619"/>
              <a:gd name="connsiteY36" fmla="*/ 60898 h 223457"/>
              <a:gd name="connsiteX37" fmla="*/ 869088 w 884619"/>
              <a:gd name="connsiteY37" fmla="*/ 47945 h 223457"/>
              <a:gd name="connsiteX38" fmla="*/ 730041 w 884619"/>
              <a:gd name="connsiteY38" fmla="*/ 47454 h 223457"/>
              <a:gd name="connsiteX39" fmla="*/ 843734 w 884619"/>
              <a:gd name="connsiteY39" fmla="*/ 47454 h 223457"/>
              <a:gd name="connsiteX40" fmla="*/ 843734 w 884619"/>
              <a:gd name="connsiteY40" fmla="*/ 71457 h 223457"/>
              <a:gd name="connsiteX41" fmla="*/ 730041 w 884619"/>
              <a:gd name="connsiteY41" fmla="*/ 71457 h 223457"/>
              <a:gd name="connsiteX42" fmla="*/ 547469 w 884619"/>
              <a:gd name="connsiteY42" fmla="*/ 46533 h 223457"/>
              <a:gd name="connsiteX43" fmla="*/ 572025 w 884619"/>
              <a:gd name="connsiteY43" fmla="*/ 46533 h 223457"/>
              <a:gd name="connsiteX44" fmla="*/ 572025 w 884619"/>
              <a:gd name="connsiteY44" fmla="*/ 173732 h 223457"/>
              <a:gd name="connsiteX45" fmla="*/ 547469 w 884619"/>
              <a:gd name="connsiteY45" fmla="*/ 173732 h 223457"/>
              <a:gd name="connsiteX46" fmla="*/ 55434 w 884619"/>
              <a:gd name="connsiteY46" fmla="*/ 45981 h 223457"/>
              <a:gd name="connsiteX47" fmla="*/ 81340 w 884619"/>
              <a:gd name="connsiteY47" fmla="*/ 45981 h 223457"/>
              <a:gd name="connsiteX48" fmla="*/ 81340 w 884619"/>
              <a:gd name="connsiteY48" fmla="*/ 173732 h 223457"/>
              <a:gd name="connsiteX49" fmla="*/ 55434 w 884619"/>
              <a:gd name="connsiteY49" fmla="*/ 173732 h 223457"/>
              <a:gd name="connsiteX50" fmla="*/ 869149 w 884619"/>
              <a:gd name="connsiteY50" fmla="*/ 45612 h 223457"/>
              <a:gd name="connsiteX51" fmla="*/ 884619 w 884619"/>
              <a:gd name="connsiteY51" fmla="*/ 60898 h 223457"/>
              <a:gd name="connsiteX52" fmla="*/ 869149 w 884619"/>
              <a:gd name="connsiteY52" fmla="*/ 76307 h 223457"/>
              <a:gd name="connsiteX53" fmla="*/ 853679 w 884619"/>
              <a:gd name="connsiteY53" fmla="*/ 60898 h 223457"/>
              <a:gd name="connsiteX54" fmla="*/ 869149 w 884619"/>
              <a:gd name="connsiteY54" fmla="*/ 45612 h 223457"/>
              <a:gd name="connsiteX55" fmla="*/ 665214 w 884619"/>
              <a:gd name="connsiteY55" fmla="*/ 43586 h 223457"/>
              <a:gd name="connsiteX56" fmla="*/ 707634 w 884619"/>
              <a:gd name="connsiteY56" fmla="*/ 92145 h 223457"/>
              <a:gd name="connsiteX57" fmla="*/ 707634 w 884619"/>
              <a:gd name="connsiteY57" fmla="*/ 173793 h 223457"/>
              <a:gd name="connsiteX58" fmla="*/ 683078 w 884619"/>
              <a:gd name="connsiteY58" fmla="*/ 173793 h 223457"/>
              <a:gd name="connsiteX59" fmla="*/ 683078 w 884619"/>
              <a:gd name="connsiteY59" fmla="*/ 95092 h 223457"/>
              <a:gd name="connsiteX60" fmla="*/ 657418 w 884619"/>
              <a:gd name="connsiteY60" fmla="*/ 64397 h 223457"/>
              <a:gd name="connsiteX61" fmla="*/ 625741 w 884619"/>
              <a:gd name="connsiteY61" fmla="*/ 105712 h 223457"/>
              <a:gd name="connsiteX62" fmla="*/ 625741 w 884619"/>
              <a:gd name="connsiteY62" fmla="*/ 173732 h 223457"/>
              <a:gd name="connsiteX63" fmla="*/ 601185 w 884619"/>
              <a:gd name="connsiteY63" fmla="*/ 173732 h 223457"/>
              <a:gd name="connsiteX64" fmla="*/ 601185 w 884619"/>
              <a:gd name="connsiteY64" fmla="*/ 78578 h 223457"/>
              <a:gd name="connsiteX65" fmla="*/ 601247 w 884619"/>
              <a:gd name="connsiteY65" fmla="*/ 78578 h 223457"/>
              <a:gd name="connsiteX66" fmla="*/ 601001 w 884619"/>
              <a:gd name="connsiteY66" fmla="*/ 46533 h 223457"/>
              <a:gd name="connsiteX67" fmla="*/ 624820 w 884619"/>
              <a:gd name="connsiteY67" fmla="*/ 46533 h 223457"/>
              <a:gd name="connsiteX68" fmla="*/ 625802 w 884619"/>
              <a:gd name="connsiteY68" fmla="*/ 66546 h 223457"/>
              <a:gd name="connsiteX69" fmla="*/ 665214 w 884619"/>
              <a:gd name="connsiteY69" fmla="*/ 43586 h 223457"/>
              <a:gd name="connsiteX70" fmla="*/ 333282 w 884619"/>
              <a:gd name="connsiteY70" fmla="*/ 43525 h 223457"/>
              <a:gd name="connsiteX71" fmla="*/ 384051 w 884619"/>
              <a:gd name="connsiteY71" fmla="*/ 106879 h 223457"/>
              <a:gd name="connsiteX72" fmla="*/ 328678 w 884619"/>
              <a:gd name="connsiteY72" fmla="*/ 176740 h 223457"/>
              <a:gd name="connsiteX73" fmla="*/ 292581 w 884619"/>
              <a:gd name="connsiteY73" fmla="*/ 158876 h 223457"/>
              <a:gd name="connsiteX74" fmla="*/ 292581 w 884619"/>
              <a:gd name="connsiteY74" fmla="*/ 223457 h 223457"/>
              <a:gd name="connsiteX75" fmla="*/ 268149 w 884619"/>
              <a:gd name="connsiteY75" fmla="*/ 223457 h 223457"/>
              <a:gd name="connsiteX76" fmla="*/ 268149 w 884619"/>
              <a:gd name="connsiteY76" fmla="*/ 77474 h 223457"/>
              <a:gd name="connsiteX77" fmla="*/ 267903 w 884619"/>
              <a:gd name="connsiteY77" fmla="*/ 46533 h 223457"/>
              <a:gd name="connsiteX78" fmla="*/ 291722 w 884619"/>
              <a:gd name="connsiteY78" fmla="*/ 46533 h 223457"/>
              <a:gd name="connsiteX79" fmla="*/ 292581 w 884619"/>
              <a:gd name="connsiteY79" fmla="*/ 65748 h 223457"/>
              <a:gd name="connsiteX80" fmla="*/ 333282 w 884619"/>
              <a:gd name="connsiteY80" fmla="*/ 43525 h 223457"/>
              <a:gd name="connsiteX81" fmla="*/ 186439 w 884619"/>
              <a:gd name="connsiteY81" fmla="*/ 43525 h 223457"/>
              <a:gd name="connsiteX82" fmla="*/ 245496 w 884619"/>
              <a:gd name="connsiteY82" fmla="*/ 109887 h 223457"/>
              <a:gd name="connsiteX83" fmla="*/ 184905 w 884619"/>
              <a:gd name="connsiteY83" fmla="*/ 176740 h 223457"/>
              <a:gd name="connsiteX84" fmla="*/ 125664 w 884619"/>
              <a:gd name="connsiteY84" fmla="*/ 110378 h 223457"/>
              <a:gd name="connsiteX85" fmla="*/ 186439 w 884619"/>
              <a:gd name="connsiteY85" fmla="*/ 43525 h 223457"/>
              <a:gd name="connsiteX86" fmla="*/ 412720 w 884619"/>
              <a:gd name="connsiteY86" fmla="*/ 184 h 223457"/>
              <a:gd name="connsiteX87" fmla="*/ 438504 w 884619"/>
              <a:gd name="connsiteY87" fmla="*/ 184 h 223457"/>
              <a:gd name="connsiteX88" fmla="*/ 438504 w 884619"/>
              <a:gd name="connsiteY88" fmla="*/ 151939 h 223457"/>
              <a:gd name="connsiteX89" fmla="*/ 528255 w 884619"/>
              <a:gd name="connsiteY89" fmla="*/ 151939 h 223457"/>
              <a:gd name="connsiteX90" fmla="*/ 524817 w 884619"/>
              <a:gd name="connsiteY90" fmla="*/ 173732 h 223457"/>
              <a:gd name="connsiteX91" fmla="*/ 412720 w 884619"/>
              <a:gd name="connsiteY91" fmla="*/ 173732 h 223457"/>
              <a:gd name="connsiteX92" fmla="*/ 0 w 884619"/>
              <a:gd name="connsiteY92" fmla="*/ 184 h 223457"/>
              <a:gd name="connsiteX93" fmla="*/ 136775 w 884619"/>
              <a:gd name="connsiteY93" fmla="*/ 184 h 223457"/>
              <a:gd name="connsiteX94" fmla="*/ 136775 w 884619"/>
              <a:gd name="connsiteY94" fmla="*/ 21977 h 223457"/>
              <a:gd name="connsiteX95" fmla="*/ 0 w 884619"/>
              <a:gd name="connsiteY95" fmla="*/ 21977 h 223457"/>
              <a:gd name="connsiteX96" fmla="*/ 547408 w 884619"/>
              <a:gd name="connsiteY96" fmla="*/ 0 h 223457"/>
              <a:gd name="connsiteX97" fmla="*/ 571964 w 884619"/>
              <a:gd name="connsiteY97" fmla="*/ 0 h 223457"/>
              <a:gd name="connsiteX98" fmla="*/ 571964 w 884619"/>
              <a:gd name="connsiteY98" fmla="*/ 24556 h 223457"/>
              <a:gd name="connsiteX99" fmla="*/ 547408 w 884619"/>
              <a:gd name="connsiteY99" fmla="*/ 24556 h 2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4619" h="223457">
                <a:moveTo>
                  <a:pt x="730041" y="148317"/>
                </a:moveTo>
                <a:lnTo>
                  <a:pt x="843734" y="148317"/>
                </a:lnTo>
                <a:lnTo>
                  <a:pt x="843734" y="172320"/>
                </a:lnTo>
                <a:lnTo>
                  <a:pt x="730041" y="172320"/>
                </a:lnTo>
                <a:close/>
                <a:moveTo>
                  <a:pt x="730041" y="97855"/>
                </a:moveTo>
                <a:lnTo>
                  <a:pt x="843734" y="97855"/>
                </a:lnTo>
                <a:lnTo>
                  <a:pt x="843734" y="121858"/>
                </a:lnTo>
                <a:lnTo>
                  <a:pt x="730041" y="121858"/>
                </a:lnTo>
                <a:close/>
                <a:moveTo>
                  <a:pt x="326407" y="64091"/>
                </a:moveTo>
                <a:cubicBezTo>
                  <a:pt x="301299" y="64091"/>
                  <a:pt x="291538" y="79990"/>
                  <a:pt x="291538" y="109887"/>
                </a:cubicBezTo>
                <a:cubicBezTo>
                  <a:pt x="291538" y="138801"/>
                  <a:pt x="299703" y="156297"/>
                  <a:pt x="324811" y="156297"/>
                </a:cubicBezTo>
                <a:cubicBezTo>
                  <a:pt x="347095" y="156359"/>
                  <a:pt x="358882" y="138126"/>
                  <a:pt x="358882" y="107800"/>
                </a:cubicBezTo>
                <a:cubicBezTo>
                  <a:pt x="358882" y="81525"/>
                  <a:pt x="347156" y="64091"/>
                  <a:pt x="326407" y="64091"/>
                </a:cubicBezTo>
                <a:close/>
                <a:moveTo>
                  <a:pt x="185334" y="63661"/>
                </a:moveTo>
                <a:cubicBezTo>
                  <a:pt x="162927" y="63661"/>
                  <a:pt x="150834" y="81464"/>
                  <a:pt x="150834" y="110133"/>
                </a:cubicBezTo>
                <a:cubicBezTo>
                  <a:pt x="150834" y="137390"/>
                  <a:pt x="164094" y="156605"/>
                  <a:pt x="185826" y="156605"/>
                </a:cubicBezTo>
                <a:cubicBezTo>
                  <a:pt x="207926" y="156605"/>
                  <a:pt x="220326" y="138249"/>
                  <a:pt x="220326" y="110256"/>
                </a:cubicBezTo>
                <a:cubicBezTo>
                  <a:pt x="220326" y="82016"/>
                  <a:pt x="207926" y="63661"/>
                  <a:pt x="185334" y="63661"/>
                </a:cubicBezTo>
                <a:close/>
                <a:moveTo>
                  <a:pt x="865404" y="53716"/>
                </a:moveTo>
                <a:lnTo>
                  <a:pt x="865404" y="60469"/>
                </a:lnTo>
                <a:lnTo>
                  <a:pt x="870193" y="60469"/>
                </a:lnTo>
                <a:cubicBezTo>
                  <a:pt x="872280" y="60469"/>
                  <a:pt x="873630" y="59118"/>
                  <a:pt x="873630" y="57031"/>
                </a:cubicBezTo>
                <a:cubicBezTo>
                  <a:pt x="873630" y="55005"/>
                  <a:pt x="872280" y="53716"/>
                  <a:pt x="870193" y="53716"/>
                </a:cubicBezTo>
                <a:close/>
                <a:moveTo>
                  <a:pt x="862887" y="51690"/>
                </a:moveTo>
                <a:lnTo>
                  <a:pt x="870807" y="51690"/>
                </a:lnTo>
                <a:cubicBezTo>
                  <a:pt x="874183" y="51690"/>
                  <a:pt x="876393" y="53839"/>
                  <a:pt x="876393" y="56969"/>
                </a:cubicBezTo>
                <a:cubicBezTo>
                  <a:pt x="876332" y="59916"/>
                  <a:pt x="874428" y="61942"/>
                  <a:pt x="871482" y="62249"/>
                </a:cubicBezTo>
                <a:lnTo>
                  <a:pt x="876700" y="70107"/>
                </a:lnTo>
                <a:lnTo>
                  <a:pt x="873815" y="70107"/>
                </a:lnTo>
                <a:lnTo>
                  <a:pt x="868719" y="62310"/>
                </a:lnTo>
                <a:lnTo>
                  <a:pt x="865404" y="62310"/>
                </a:lnTo>
                <a:lnTo>
                  <a:pt x="865404" y="70107"/>
                </a:lnTo>
                <a:lnTo>
                  <a:pt x="862887" y="70107"/>
                </a:lnTo>
                <a:close/>
                <a:moveTo>
                  <a:pt x="869088" y="47945"/>
                </a:moveTo>
                <a:cubicBezTo>
                  <a:pt x="861537" y="47945"/>
                  <a:pt x="856073" y="53347"/>
                  <a:pt x="856073" y="60898"/>
                </a:cubicBezTo>
                <a:cubicBezTo>
                  <a:pt x="856073" y="68449"/>
                  <a:pt x="861537" y="73974"/>
                  <a:pt x="869088" y="73974"/>
                </a:cubicBezTo>
                <a:cubicBezTo>
                  <a:pt x="876700" y="73974"/>
                  <a:pt x="882163" y="68449"/>
                  <a:pt x="882163" y="60898"/>
                </a:cubicBezTo>
                <a:cubicBezTo>
                  <a:pt x="882163" y="53347"/>
                  <a:pt x="876700" y="47945"/>
                  <a:pt x="869088" y="47945"/>
                </a:cubicBezTo>
                <a:close/>
                <a:moveTo>
                  <a:pt x="730041" y="47454"/>
                </a:moveTo>
                <a:lnTo>
                  <a:pt x="843734" y="47454"/>
                </a:lnTo>
                <a:lnTo>
                  <a:pt x="843734" y="71457"/>
                </a:lnTo>
                <a:lnTo>
                  <a:pt x="730041" y="71457"/>
                </a:lnTo>
                <a:close/>
                <a:moveTo>
                  <a:pt x="547469" y="46533"/>
                </a:moveTo>
                <a:lnTo>
                  <a:pt x="572025" y="46533"/>
                </a:lnTo>
                <a:lnTo>
                  <a:pt x="572025" y="173732"/>
                </a:lnTo>
                <a:lnTo>
                  <a:pt x="547469" y="173732"/>
                </a:lnTo>
                <a:close/>
                <a:moveTo>
                  <a:pt x="55434" y="45981"/>
                </a:moveTo>
                <a:lnTo>
                  <a:pt x="81340" y="45981"/>
                </a:lnTo>
                <a:lnTo>
                  <a:pt x="81340" y="173732"/>
                </a:lnTo>
                <a:lnTo>
                  <a:pt x="55434" y="173732"/>
                </a:lnTo>
                <a:close/>
                <a:moveTo>
                  <a:pt x="869149" y="45612"/>
                </a:moveTo>
                <a:cubicBezTo>
                  <a:pt x="878112" y="45612"/>
                  <a:pt x="884619" y="51997"/>
                  <a:pt x="884619" y="60898"/>
                </a:cubicBezTo>
                <a:cubicBezTo>
                  <a:pt x="884619" y="69861"/>
                  <a:pt x="878173" y="76307"/>
                  <a:pt x="869149" y="76307"/>
                </a:cubicBezTo>
                <a:cubicBezTo>
                  <a:pt x="860186" y="76307"/>
                  <a:pt x="853679" y="69861"/>
                  <a:pt x="853679" y="60898"/>
                </a:cubicBezTo>
                <a:cubicBezTo>
                  <a:pt x="853679" y="51997"/>
                  <a:pt x="860125" y="45612"/>
                  <a:pt x="869149" y="45612"/>
                </a:cubicBezTo>
                <a:close/>
                <a:moveTo>
                  <a:pt x="665214" y="43586"/>
                </a:moveTo>
                <a:cubicBezTo>
                  <a:pt x="689401" y="43586"/>
                  <a:pt x="707634" y="58688"/>
                  <a:pt x="707634" y="92145"/>
                </a:cubicBezTo>
                <a:lnTo>
                  <a:pt x="707634" y="173793"/>
                </a:lnTo>
                <a:lnTo>
                  <a:pt x="683078" y="173793"/>
                </a:lnTo>
                <a:lnTo>
                  <a:pt x="683078" y="95092"/>
                </a:lnTo>
                <a:cubicBezTo>
                  <a:pt x="683078" y="76798"/>
                  <a:pt x="676080" y="64397"/>
                  <a:pt x="657418" y="64397"/>
                </a:cubicBezTo>
                <a:cubicBezTo>
                  <a:pt x="635195" y="64397"/>
                  <a:pt x="625741" y="80727"/>
                  <a:pt x="625741" y="105712"/>
                </a:cubicBezTo>
                <a:lnTo>
                  <a:pt x="625741" y="173732"/>
                </a:lnTo>
                <a:lnTo>
                  <a:pt x="601185" y="173732"/>
                </a:lnTo>
                <a:lnTo>
                  <a:pt x="601185" y="78578"/>
                </a:lnTo>
                <a:lnTo>
                  <a:pt x="601247" y="78578"/>
                </a:lnTo>
                <a:cubicBezTo>
                  <a:pt x="601247" y="67590"/>
                  <a:pt x="601247" y="56294"/>
                  <a:pt x="601001" y="46533"/>
                </a:cubicBezTo>
                <a:lnTo>
                  <a:pt x="624820" y="46533"/>
                </a:lnTo>
                <a:cubicBezTo>
                  <a:pt x="625434" y="50216"/>
                  <a:pt x="625802" y="62678"/>
                  <a:pt x="625802" y="66546"/>
                </a:cubicBezTo>
                <a:cubicBezTo>
                  <a:pt x="630713" y="56171"/>
                  <a:pt x="641088" y="43586"/>
                  <a:pt x="665214" y="43586"/>
                </a:cubicBezTo>
                <a:close/>
                <a:moveTo>
                  <a:pt x="333282" y="43525"/>
                </a:moveTo>
                <a:cubicBezTo>
                  <a:pt x="362565" y="43525"/>
                  <a:pt x="384051" y="68020"/>
                  <a:pt x="384051" y="106879"/>
                </a:cubicBezTo>
                <a:cubicBezTo>
                  <a:pt x="384051" y="152184"/>
                  <a:pt x="359495" y="176740"/>
                  <a:pt x="328678" y="176740"/>
                </a:cubicBezTo>
                <a:cubicBezTo>
                  <a:pt x="308604" y="176740"/>
                  <a:pt x="298168" y="168452"/>
                  <a:pt x="292581" y="158876"/>
                </a:cubicBezTo>
                <a:lnTo>
                  <a:pt x="292581" y="223457"/>
                </a:lnTo>
                <a:lnTo>
                  <a:pt x="268149" y="223457"/>
                </a:lnTo>
                <a:lnTo>
                  <a:pt x="268149" y="77474"/>
                </a:lnTo>
                <a:cubicBezTo>
                  <a:pt x="268149" y="67099"/>
                  <a:pt x="268149" y="56478"/>
                  <a:pt x="267903" y="46533"/>
                </a:cubicBezTo>
                <a:lnTo>
                  <a:pt x="291722" y="46533"/>
                </a:lnTo>
                <a:cubicBezTo>
                  <a:pt x="292213" y="50585"/>
                  <a:pt x="292581" y="58320"/>
                  <a:pt x="292581" y="65748"/>
                </a:cubicBezTo>
                <a:cubicBezTo>
                  <a:pt x="299211" y="53593"/>
                  <a:pt x="311796" y="43525"/>
                  <a:pt x="333282" y="43525"/>
                </a:cubicBezTo>
                <a:close/>
                <a:moveTo>
                  <a:pt x="186439" y="43525"/>
                </a:moveTo>
                <a:cubicBezTo>
                  <a:pt x="222107" y="43525"/>
                  <a:pt x="245496" y="69923"/>
                  <a:pt x="245496" y="109887"/>
                </a:cubicBezTo>
                <a:cubicBezTo>
                  <a:pt x="245496" y="146905"/>
                  <a:pt x="224071" y="176740"/>
                  <a:pt x="184905" y="176740"/>
                </a:cubicBezTo>
                <a:cubicBezTo>
                  <a:pt x="147887" y="176740"/>
                  <a:pt x="125664" y="148563"/>
                  <a:pt x="125664" y="110378"/>
                </a:cubicBezTo>
                <a:cubicBezTo>
                  <a:pt x="125664" y="72501"/>
                  <a:pt x="147703" y="43525"/>
                  <a:pt x="186439" y="43525"/>
                </a:cubicBezTo>
                <a:close/>
                <a:moveTo>
                  <a:pt x="412720" y="184"/>
                </a:moveTo>
                <a:lnTo>
                  <a:pt x="438504" y="184"/>
                </a:lnTo>
                <a:lnTo>
                  <a:pt x="438504" y="151939"/>
                </a:lnTo>
                <a:lnTo>
                  <a:pt x="528255" y="151939"/>
                </a:lnTo>
                <a:lnTo>
                  <a:pt x="524817" y="173732"/>
                </a:lnTo>
                <a:lnTo>
                  <a:pt x="412720" y="173732"/>
                </a:lnTo>
                <a:close/>
                <a:moveTo>
                  <a:pt x="0" y="184"/>
                </a:moveTo>
                <a:lnTo>
                  <a:pt x="136775" y="184"/>
                </a:lnTo>
                <a:lnTo>
                  <a:pt x="136775" y="21977"/>
                </a:lnTo>
                <a:lnTo>
                  <a:pt x="0" y="21977"/>
                </a:lnTo>
                <a:close/>
                <a:moveTo>
                  <a:pt x="547408" y="0"/>
                </a:moveTo>
                <a:lnTo>
                  <a:pt x="571964" y="0"/>
                </a:lnTo>
                <a:lnTo>
                  <a:pt x="571964" y="24556"/>
                </a:lnTo>
                <a:lnTo>
                  <a:pt x="547408" y="24556"/>
                </a:lnTo>
                <a:close/>
              </a:path>
            </a:pathLst>
          </a:custGeom>
          <a:solidFill>
            <a:srgbClr val="FFFFFF"/>
          </a:solidFill>
          <a:ln w="846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E0C4832-1646-EA4E-2BE1-D21D82A66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201" y="6632174"/>
            <a:ext cx="886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INSIGHTS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FuturiTopLine.com</a:t>
            </a:r>
            <a:endParaRPr kumimoji="0" lang="en-US" altLang="en-US" sz="7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CCC6F9C-E475-0DE6-5290-EA9DEB76824A}"/>
              </a:ext>
            </a:extLst>
          </p:cNvPr>
          <p:cNvSpPr txBox="1"/>
          <p:nvPr/>
        </p:nvSpPr>
        <p:spPr>
          <a:xfrm>
            <a:off x="5734050" y="6624554"/>
            <a:ext cx="340995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© 2026 Futuri Media LLC, TOPLINE.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5717A2-C5AA-F1C8-47AE-191CA4F97489}"/>
              </a:ext>
            </a:extLst>
          </p:cNvPr>
          <p:cNvSpPr/>
          <p:nvPr/>
        </p:nvSpPr>
        <p:spPr>
          <a:xfrm>
            <a:off x="329405" y="2191759"/>
            <a:ext cx="8474452" cy="3979857"/>
          </a:xfrm>
          <a:prstGeom prst="roundRect">
            <a:avLst>
              <a:gd name="adj" fmla="val 6786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C93F7B0E-372F-97B5-59C9-0825F072519E}"/>
              </a:ext>
            </a:extLst>
          </p:cNvPr>
          <p:cNvSpPr txBox="1"/>
          <p:nvPr/>
        </p:nvSpPr>
        <p:spPr>
          <a:xfrm>
            <a:off x="2805089" y="2379794"/>
            <a:ext cx="3544560" cy="23775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Based on a 3-month average – Aug, Sept, Oct 2025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16B30E1-35E2-9033-7CDE-10DFD69BD1CB}"/>
              </a:ext>
            </a:extLst>
          </p:cNvPr>
          <p:cNvSpPr/>
          <p:nvPr/>
        </p:nvSpPr>
        <p:spPr>
          <a:xfrm>
            <a:off x="2181272" y="2022171"/>
            <a:ext cx="4917228" cy="3053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8CCA">
                  <a:alpha val="100000"/>
                </a:srgbClr>
              </a:gs>
              <a:gs pos="100000">
                <a:srgbClr val="042B54">
                  <a:alpha val="100000"/>
                </a:srgbClr>
              </a:gs>
            </a:gsLst>
            <a:lin ang="0" scaled="0"/>
          </a:gra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50A1274C-1E41-2F7E-ED93-B3D37312120E}"/>
              </a:ext>
            </a:extLst>
          </p:cNvPr>
          <p:cNvSpPr txBox="1"/>
          <p:nvPr/>
        </p:nvSpPr>
        <p:spPr>
          <a:xfrm>
            <a:off x="2164690" y="2036329"/>
            <a:ext cx="495039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KATC-FM - Website, Streaming, Email, App, and Display Statistics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007587-C95A-D360-3992-A42A8CCBE010}"/>
              </a:ext>
            </a:extLst>
          </p:cNvPr>
          <p:cNvSpPr txBox="1"/>
          <p:nvPr/>
        </p:nvSpPr>
        <p:spPr>
          <a:xfrm>
            <a:off x="2662663" y="1290698"/>
            <a:ext cx="3818674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Big or Small, We Do it All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0C58DD-7596-D1D7-FB23-9055AB280A99}"/>
              </a:ext>
            </a:extLst>
          </p:cNvPr>
          <p:cNvCxnSpPr>
            <a:cxnSpLocks/>
          </p:cNvCxnSpPr>
          <p:nvPr/>
        </p:nvCxnSpPr>
        <p:spPr>
          <a:xfrm>
            <a:off x="4643246" y="1759687"/>
            <a:ext cx="1744492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rgbClr val="008CCA"/>
                </a:gs>
                <a:gs pos="100000">
                  <a:srgbClr val="042B54"/>
                </a:gs>
              </a:gsLst>
              <a:lin ang="0" scaled="1"/>
              <a:tileRect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0A6A03-913E-950B-2F5C-69E5E7FDEB44}"/>
              </a:ext>
            </a:extLst>
          </p:cNvPr>
          <p:cNvSpPr txBox="1"/>
          <p:nvPr/>
        </p:nvSpPr>
        <p:spPr>
          <a:xfrm>
            <a:off x="3614847" y="546314"/>
            <a:ext cx="1914306" cy="341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Cumulus Digital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A632C9-69BE-E9A3-2164-5E42570E7019}"/>
              </a:ext>
            </a:extLst>
          </p:cNvPr>
          <p:cNvSpPr/>
          <p:nvPr/>
        </p:nvSpPr>
        <p:spPr>
          <a:xfrm>
            <a:off x="6262503" y="3041958"/>
            <a:ext cx="2146421" cy="28099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R="0" lvl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Advertising opportunities include: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Station Streaming Sponsorships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In-Stream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Ads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Desktop Homepage Takeovers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Pre-Roll Commercials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Mobile App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Facebook Boosted Post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E-Newsletter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Cumulus Station Social Media</a:t>
            </a:r>
          </a:p>
          <a:p>
            <a:pPr marL="228600" marR="0" lvl="0" indent="-228600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1588E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Custom Client Contests</a:t>
            </a:r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:a16="http://schemas.microsoft.com/office/drawing/2014/main" id="{23F80EC0-91EA-A223-A461-E97F2F8EED23}"/>
              </a:ext>
            </a:extLst>
          </p:cNvPr>
          <p:cNvSpPr/>
          <p:nvPr/>
        </p:nvSpPr>
        <p:spPr>
          <a:xfrm>
            <a:off x="1125971" y="2765303"/>
            <a:ext cx="136425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Streaming Metrics</a:t>
            </a: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1F6E2448-C50A-1082-E1E0-2407433144A5}"/>
              </a:ext>
            </a:extLst>
          </p:cNvPr>
          <p:cNvSpPr/>
          <p:nvPr/>
        </p:nvSpPr>
        <p:spPr>
          <a:xfrm>
            <a:off x="3955666" y="2765303"/>
            <a:ext cx="123228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Website &amp; Email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31B7E04-34D5-543F-547E-7BDD23E8BCDD}"/>
              </a:ext>
            </a:extLst>
          </p:cNvPr>
          <p:cNvSpPr/>
          <p:nvPr/>
        </p:nvSpPr>
        <p:spPr>
          <a:xfrm>
            <a:off x="3535311" y="2979085"/>
            <a:ext cx="2072999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E1D268-1DD6-3DC7-E0FE-802D34408C31}"/>
              </a:ext>
            </a:extLst>
          </p:cNvPr>
          <p:cNvSpPr/>
          <p:nvPr/>
        </p:nvSpPr>
        <p:spPr>
          <a:xfrm>
            <a:off x="3924532" y="3070084"/>
            <a:ext cx="1024319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Page Views: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Website Visits: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Email Addresses: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F2B1E4-9FE8-9D58-1E41-B312C81A4756}"/>
              </a:ext>
            </a:extLst>
          </p:cNvPr>
          <p:cNvSpPr/>
          <p:nvPr/>
        </p:nvSpPr>
        <p:spPr>
          <a:xfrm>
            <a:off x="5000216" y="3070276"/>
            <a:ext cx="323807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3,974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2,468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2,162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F2CCBB5-0CE0-CA2C-35DD-0C68DE4C9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70733" y="3103996"/>
            <a:ext cx="335634" cy="335634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3CFC0C9-124E-4773-C71A-CEBA1E255FB7}"/>
              </a:ext>
            </a:extLst>
          </p:cNvPr>
          <p:cNvSpPr/>
          <p:nvPr/>
        </p:nvSpPr>
        <p:spPr>
          <a:xfrm>
            <a:off x="570564" y="2979085"/>
            <a:ext cx="2475065" cy="845127"/>
          </a:xfrm>
          <a:prstGeom prst="roundRect">
            <a:avLst>
              <a:gd name="adj" fmla="val 1208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1B9D4C-6624-0674-1134-C6030D6313D6}"/>
              </a:ext>
            </a:extLst>
          </p:cNvPr>
          <p:cNvSpPr/>
          <p:nvPr/>
        </p:nvSpPr>
        <p:spPr>
          <a:xfrm>
            <a:off x="725443" y="3070084"/>
            <a:ext cx="1603003" cy="6631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Impressions: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Cume: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Streaming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DAADBE-521D-F265-2AF3-85B35615044B}"/>
              </a:ext>
            </a:extLst>
          </p:cNvPr>
          <p:cNvSpPr/>
          <p:nvPr/>
        </p:nvSpPr>
        <p:spPr>
          <a:xfrm>
            <a:off x="2379811" y="3070276"/>
            <a:ext cx="575479" cy="6627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1,038,887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5,516</a:t>
            </a:r>
          </a:p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36,190</a:t>
            </a: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656C3567-53A9-24A7-0A81-FEF2AEC338EF}"/>
              </a:ext>
            </a:extLst>
          </p:cNvPr>
          <p:cNvSpPr/>
          <p:nvPr/>
        </p:nvSpPr>
        <p:spPr>
          <a:xfrm>
            <a:off x="1307706" y="4040390"/>
            <a:ext cx="1000779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App Metrics</a:t>
            </a:r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7830CEF5-4DF9-B9B2-DD1D-F6EF9DFA8520}"/>
              </a:ext>
            </a:extLst>
          </p:cNvPr>
          <p:cNvSpPr/>
          <p:nvPr/>
        </p:nvSpPr>
        <p:spPr>
          <a:xfrm>
            <a:off x="4006301" y="4041372"/>
            <a:ext cx="1120660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Amazon Echo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A4E5A10-1D8F-AC11-79F0-E077E663AF6E}"/>
              </a:ext>
            </a:extLst>
          </p:cNvPr>
          <p:cNvSpPr/>
          <p:nvPr/>
        </p:nvSpPr>
        <p:spPr>
          <a:xfrm>
            <a:off x="570563" y="4255115"/>
            <a:ext cx="2475065" cy="609495"/>
          </a:xfrm>
          <a:prstGeom prst="roundRect">
            <a:avLst>
              <a:gd name="adj" fmla="val 18191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E17DE7C-6BE5-051E-244E-50D7D955A57C}"/>
              </a:ext>
            </a:extLst>
          </p:cNvPr>
          <p:cNvSpPr/>
          <p:nvPr/>
        </p:nvSpPr>
        <p:spPr>
          <a:xfrm>
            <a:off x="1252831" y="4343714"/>
            <a:ext cx="1075615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 Downloads: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A540D48-55C6-0A2E-A02B-3B860F85C836}"/>
              </a:ext>
            </a:extLst>
          </p:cNvPr>
          <p:cNvSpPr/>
          <p:nvPr/>
        </p:nvSpPr>
        <p:spPr>
          <a:xfrm>
            <a:off x="2379811" y="4343906"/>
            <a:ext cx="323807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1,911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56DF046-80A0-6E4F-4425-752B44B29FA5}"/>
              </a:ext>
            </a:extLst>
          </p:cNvPr>
          <p:cNvSpPr/>
          <p:nvPr/>
        </p:nvSpPr>
        <p:spPr>
          <a:xfrm>
            <a:off x="3530132" y="4255115"/>
            <a:ext cx="2072999" cy="609495"/>
          </a:xfrm>
          <a:prstGeom prst="roundRect">
            <a:avLst>
              <a:gd name="adj" fmla="val 20918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2CBDFF-E468-DEDA-7B9B-FED8A9BA0036}"/>
              </a:ext>
            </a:extLst>
          </p:cNvPr>
          <p:cNvSpPr/>
          <p:nvPr/>
        </p:nvSpPr>
        <p:spPr>
          <a:xfrm>
            <a:off x="3679272" y="4343714"/>
            <a:ext cx="1269579" cy="432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Session Starts: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Listening Hours: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8E68042-08D5-1694-2D58-A1A624F48196}"/>
              </a:ext>
            </a:extLst>
          </p:cNvPr>
          <p:cNvSpPr/>
          <p:nvPr/>
        </p:nvSpPr>
        <p:spPr>
          <a:xfrm>
            <a:off x="5000216" y="4343906"/>
            <a:ext cx="395942" cy="431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5,024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15,923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13CA3933-29A3-6F00-54D4-B558D1920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70733" y="4295691"/>
            <a:ext cx="279179" cy="279179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B0B2F628-E7A9-63A4-05B5-04A7458D22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9711" y="4377617"/>
            <a:ext cx="364490" cy="364490"/>
          </a:xfrm>
          <a:prstGeom prst="rect">
            <a:avLst/>
          </a:prstGeom>
        </p:spPr>
      </p:pic>
      <p:sp>
        <p:nvSpPr>
          <p:cNvPr id="59" name="Rectangle: Top Corners Rounded 58">
            <a:extLst>
              <a:ext uri="{FF2B5EF4-FFF2-40B4-BE49-F238E27FC236}">
                <a16:creationId xmlns:a16="http://schemas.microsoft.com/office/drawing/2014/main" id="{60D0FD39-F354-43B0-4123-D046C2574412}"/>
              </a:ext>
            </a:extLst>
          </p:cNvPr>
          <p:cNvSpPr/>
          <p:nvPr/>
        </p:nvSpPr>
        <p:spPr>
          <a:xfrm>
            <a:off x="2253450" y="5083194"/>
            <a:ext cx="1666793" cy="212318"/>
          </a:xfrm>
          <a:prstGeom prst="round2SameRect">
            <a:avLst>
              <a:gd name="adj1" fmla="val 36485"/>
              <a:gd name="adj2" fmla="val 0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none" lIns="108000" tIns="0" rIns="108000" bIns="360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Display &amp; Social Media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AFA0EB4-9E83-7907-9E1E-B5B70735FF7F}"/>
              </a:ext>
            </a:extLst>
          </p:cNvPr>
          <p:cNvSpPr/>
          <p:nvPr/>
        </p:nvSpPr>
        <p:spPr>
          <a:xfrm>
            <a:off x="570563" y="5295513"/>
            <a:ext cx="5032568" cy="609495"/>
          </a:xfrm>
          <a:prstGeom prst="roundRect">
            <a:avLst>
              <a:gd name="adj" fmla="val 1897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47868EC-53A5-2606-4B05-52C82C322645}"/>
              </a:ext>
            </a:extLst>
          </p:cNvPr>
          <p:cNvSpPr/>
          <p:nvPr/>
        </p:nvSpPr>
        <p:spPr>
          <a:xfrm>
            <a:off x="753452" y="5369428"/>
            <a:ext cx="1242328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Impressions 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(November):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74,794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EEC4104-5FCE-2F77-5E11-9CE00C311D96}"/>
              </a:ext>
            </a:extLst>
          </p:cNvPr>
          <p:cNvSpPr/>
          <p:nvPr/>
        </p:nvSpPr>
        <p:spPr>
          <a:xfrm>
            <a:off x="2374258" y="5369428"/>
            <a:ext cx="1025923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Meta/Facebook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27,013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7C113FF-B7DA-B3CB-DE3F-EDE347977007}"/>
              </a:ext>
            </a:extLst>
          </p:cNvPr>
          <p:cNvSpPr/>
          <p:nvPr/>
        </p:nvSpPr>
        <p:spPr>
          <a:xfrm>
            <a:off x="3778659" y="5369428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 (Twitter)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2,862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9BEF094-BAA8-C8A0-F4B2-836E55DE584B}"/>
              </a:ext>
            </a:extLst>
          </p:cNvPr>
          <p:cNvSpPr/>
          <p:nvPr/>
        </p:nvSpPr>
        <p:spPr>
          <a:xfrm>
            <a:off x="4785514" y="5369428"/>
            <a:ext cx="628377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Instagram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Followers:</a:t>
            </a:r>
            <a:b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1,563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7FA844-3BF9-8E53-B7A7-7DEB71050F47}"/>
              </a:ext>
            </a:extLst>
          </p:cNvPr>
          <p:cNvCxnSpPr>
            <a:cxnSpLocks/>
          </p:cNvCxnSpPr>
          <p:nvPr/>
        </p:nvCxnSpPr>
        <p:spPr>
          <a:xfrm>
            <a:off x="2185019" y="53930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44B95D-4556-77D7-D55E-E1D99FF595C7}"/>
              </a:ext>
            </a:extLst>
          </p:cNvPr>
          <p:cNvCxnSpPr>
            <a:cxnSpLocks/>
          </p:cNvCxnSpPr>
          <p:nvPr/>
        </p:nvCxnSpPr>
        <p:spPr>
          <a:xfrm>
            <a:off x="3589420" y="53930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93E9CE8-1C0A-0733-3831-5969975D08FA}"/>
              </a:ext>
            </a:extLst>
          </p:cNvPr>
          <p:cNvCxnSpPr>
            <a:cxnSpLocks/>
          </p:cNvCxnSpPr>
          <p:nvPr/>
        </p:nvCxnSpPr>
        <p:spPr>
          <a:xfrm>
            <a:off x="4596275" y="5393091"/>
            <a:ext cx="0" cy="414338"/>
          </a:xfrm>
          <a:prstGeom prst="line">
            <a:avLst/>
          </a:prstGeom>
          <a:solidFill>
            <a:srgbClr val="FFFFFF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F9DDBA2-259B-06BB-F7A4-79D52FD53F53}"/>
              </a:ext>
            </a:extLst>
          </p:cNvPr>
          <p:cNvSpPr/>
          <p:nvPr/>
        </p:nvSpPr>
        <p:spPr>
          <a:xfrm>
            <a:off x="6265379" y="2753246"/>
            <a:ext cx="2143545" cy="214781"/>
          </a:xfrm>
          <a:prstGeom prst="roundRect">
            <a:avLst>
              <a:gd name="adj" fmla="val 3186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prstDash val="solid"/>
            <a:miter/>
          </a:ln>
          <a:effectLst>
            <a:outerShdw blurRad="317500" dist="38100" dir="5400000" algn="t" rotWithShape="0">
              <a:prstClr val="black">
                <a:alpha val="15000"/>
              </a:prstClr>
            </a:outerShdw>
          </a:effectLst>
        </p:spPr>
        <p:txBody>
          <a:bodyPr wrap="square" lIns="108000" tIns="10800" rIns="108000" bIns="10800" rtlCol="0" anchor="ctr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Cumulus Station Digital Assets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018EBD-8DE0-86AD-7981-7D7438EDB9A2}"/>
              </a:ext>
            </a:extLst>
          </p:cNvPr>
          <p:cNvSpPr/>
          <p:nvPr/>
        </p:nvSpPr>
        <p:spPr>
          <a:xfrm>
            <a:off x="2615534" y="6312139"/>
            <a:ext cx="4037964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Note: </a:t>
            </a:r>
            <a:r>
              <a:rPr kumimoji="0" lang="en-US" sz="80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Display includes the station site, the player page, and the app ad unit data</a:t>
            </a:r>
          </a:p>
        </p:txBody>
      </p:sp>
    </p:spTree>
    <p:extLst>
      <p:ext uri="{BB962C8B-B14F-4D97-AF65-F5344CB8AC3E}">
        <p14:creationId xmlns:p14="http://schemas.microsoft.com/office/powerpoint/2010/main" val="1798769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878</TotalTime>
  <Words>367</Words>
  <Application>Microsoft Macintosh PowerPoint</Application>
  <PresentationFormat>On-screen Show (4:3)</PresentationFormat>
  <Paragraphs>84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Century Gothic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Ilic</dc:creator>
  <cp:lastModifiedBy>Talia Green</cp:lastModifiedBy>
  <cp:revision>61</cp:revision>
  <dcterms:created xsi:type="dcterms:W3CDTF">2023-12-20T15:47:37Z</dcterms:created>
  <dcterms:modified xsi:type="dcterms:W3CDTF">2026-01-12T15:25:57Z</dcterms:modified>
</cp:coreProperties>
</file>