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801"/>
    <a:srgbClr val="0451D4"/>
    <a:srgbClr val="1F93DE"/>
    <a:srgbClr val="1075BC"/>
    <a:srgbClr val="ED1C24"/>
    <a:srgbClr val="E9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0" autoAdjust="0"/>
    <p:restoredTop sz="97307" autoAdjust="0"/>
  </p:normalViewPr>
  <p:slideViewPr>
    <p:cSldViewPr snapToGrid="0" showGuides="1">
      <p:cViewPr varScale="1">
        <p:scale>
          <a:sx n="132" d="100"/>
          <a:sy n="132" d="100"/>
        </p:scale>
        <p:origin x="2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5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82724964786535"/>
          <c:w val="1"/>
          <c:h val="0.66183645668060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percent</c:v>
                </c:pt>
              </c:strCache>
            </c:strRef>
          </c:tx>
          <c:spPr>
            <a:gradFill flip="none" rotWithShape="1">
              <a:gsLst>
                <a:gs pos="0">
                  <a:srgbClr val="008CCA">
                    <a:alpha val="100000"/>
                  </a:srgbClr>
                </a:gs>
                <a:gs pos="100000">
                  <a:srgbClr val="042B54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23-49B0-B59D-C3E37731A2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23-49B0-B59D-C3E37731A2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23-49B0-B59D-C3E37731A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Century Gothic" panose="020B0502020202020204" pitchFamily="34" charset="0"/>
                    <a:cs typeface="Poppins SemiBold" panose="000007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0.11</c:v>
                </c:pt>
                <c:pt idx="1">
                  <c:v>0.11</c:v>
                </c:pt>
                <c:pt idx="2">
                  <c:v>0.17</c:v>
                </c:pt>
                <c:pt idx="3">
                  <c:v>0.17</c:v>
                </c:pt>
                <c:pt idx="4">
                  <c:v>0.22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3-49B0-B59D-C3E37731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29551472"/>
        <c:axId val="535124896"/>
      </c:barChart>
      <c:catAx>
        <c:axId val="52955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 baseline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535124896"/>
        <c:crosses val="autoZero"/>
        <c:auto val="1"/>
        <c:lblAlgn val="ctr"/>
        <c:lblOffset val="100"/>
        <c:noMultiLvlLbl val="0"/>
      </c:catAx>
      <c:valAx>
        <c:axId val="53512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955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7-453D-A78C-37DACDC0532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07-453D-A78C-37DACDC05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7-453D-A78C-37DACDC05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E-405F-B7C6-2DD76DD1BD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E-405F-B7C6-2DD76DD1BD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E-405F-B7C6-2DD76DD1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3F0-AF9E-654A04A8E16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5-43F0-AF9E-654A04A8E1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3F0-AF9E-654A04A8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33C-83AF-0F36AE2403C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33C-83AF-0F36AE2403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2-433C-83AF-0F36AE24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A3-B4C4-54E4B0A0A8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A3-B4C4-54E4B0A0A8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A-45A3-B4C4-54E4B0A0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8-4A58-8B45-8E6FEDF213B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8-4A58-8B45-8E6FEDF213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8-4A58-8B45-8E6FEDF2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3-BE4F-B394-098B32C9FB4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3-BE4F-B394-098B32C9FB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3-BE4F-B394-098B32C9F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E983-30C6-9675-287D-120127C59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52C59-A625-6C64-C105-9015F2577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7D7-45E7-49A6-87E4-C6912F225F09}" type="datetimeFigureOut">
              <a:rPr lang="sr-Cyrl-RS" smtClean="0">
                <a:latin typeface="Century Gothic" panose="020B0502020202020204" pitchFamily="34" charset="0"/>
              </a:rPr>
              <a:t>12. 1. 2026.</a:t>
            </a:fld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4AC4-D129-82E6-FDC4-A52FD0F14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1AC1-B5BD-A396-CE9D-4BBA73536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9B7-4491-42AF-96A4-5AF555A0E642}" type="slidenum">
              <a:rPr lang="sr-Cyrl-RS" smtClean="0">
                <a:latin typeface="Century Gothic" panose="020B0502020202020204" pitchFamily="34" charset="0"/>
              </a:rPr>
              <a:t>‹#›</a:t>
            </a:fld>
            <a:endParaRPr lang="sr-Cyrl-R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5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277-95DB-4FC0-A7CA-DDFCD9E5C329}" type="datetimeFigureOut">
              <a:rPr lang="sr-Cyrl-RS" smtClean="0"/>
              <a:t>12. 1. 2026.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F034-721B-479F-914F-296B85F711F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484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072F6-D0CB-565B-D93F-9AB7EE539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5968F-6539-F1DC-C4A5-17381E6C4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10029-2B18-CDFF-2FA1-064CF1622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0BD9-DCF2-7230-5D76-8E38F83E2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3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645C627E-FCB3-FBA1-CD31-D00206B6C6CE}"/>
              </a:ext>
            </a:extLst>
          </p:cNvPr>
          <p:cNvSpPr/>
          <p:nvPr userDrawn="1"/>
        </p:nvSpPr>
        <p:spPr>
          <a:xfrm>
            <a:off x="0" y="1"/>
            <a:ext cx="9144003" cy="993421"/>
          </a:xfrm>
          <a:custGeom>
            <a:avLst/>
            <a:gdLst/>
            <a:ahLst/>
            <a:cxnLst/>
            <a:rect l="l" t="t" r="r" b="b"/>
            <a:pathLst>
              <a:path w="3612445" h="572313">
                <a:moveTo>
                  <a:pt x="0" y="0"/>
                </a:moveTo>
                <a:lnTo>
                  <a:pt x="3612445" y="0"/>
                </a:lnTo>
                <a:lnTo>
                  <a:pt x="3612445" y="572313"/>
                </a:lnTo>
                <a:lnTo>
                  <a:pt x="0" y="572313"/>
                </a:lnTo>
                <a:close/>
              </a:path>
            </a:pathLst>
          </a:custGeom>
          <a:gradFill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US" sz="1583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09BE82-872B-D354-3688-0D2AD8D1E5DA}"/>
              </a:ext>
            </a:extLst>
          </p:cNvPr>
          <p:cNvSpPr/>
          <p:nvPr userDrawn="1"/>
        </p:nvSpPr>
        <p:spPr>
          <a:xfrm>
            <a:off x="334774" y="119064"/>
            <a:ext cx="1045865" cy="75529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14A1E-CBD1-AE53-E49C-96DFAD87E520}"/>
              </a:ext>
            </a:extLst>
          </p:cNvPr>
          <p:cNvGrpSpPr/>
          <p:nvPr userDrawn="1"/>
        </p:nvGrpSpPr>
        <p:grpSpPr>
          <a:xfrm>
            <a:off x="5878959" y="119064"/>
            <a:ext cx="943552" cy="140174"/>
            <a:chOff x="5776456" y="163269"/>
            <a:chExt cx="943552" cy="14017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A0C94A3-CDF7-D58A-A9BB-1CFB01B94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6456" y="163269"/>
              <a:ext cx="140174" cy="1401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6CBE1-0DEE-2010-48D8-2DAB7066C587}"/>
                </a:ext>
              </a:extLst>
            </p:cNvPr>
            <p:cNvSpPr txBox="1"/>
            <p:nvPr/>
          </p:nvSpPr>
          <p:spPr>
            <a:xfrm>
              <a:off x="5971405" y="179495"/>
              <a:ext cx="74860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@XTRASports1300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2BF9B-3471-446C-3701-AD7F7993137C}"/>
              </a:ext>
            </a:extLst>
          </p:cNvPr>
          <p:cNvGrpSpPr/>
          <p:nvPr userDrawn="1"/>
        </p:nvGrpSpPr>
        <p:grpSpPr>
          <a:xfrm>
            <a:off x="7889700" y="119064"/>
            <a:ext cx="919526" cy="140174"/>
            <a:chOff x="7873360" y="163269"/>
            <a:chExt cx="919526" cy="140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1C885-91B5-7AA9-BEA9-E39078DD686B}"/>
                </a:ext>
              </a:extLst>
            </p:cNvPr>
            <p:cNvSpPr txBox="1"/>
            <p:nvPr/>
          </p:nvSpPr>
          <p:spPr>
            <a:xfrm>
              <a:off x="8084359" y="179495"/>
              <a:ext cx="70852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@XtraSports1300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82757CB-37F7-C139-95DE-86585AFE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360" y="163269"/>
              <a:ext cx="140174" cy="14017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7A629-0CBD-BC24-FFB1-14EB0BC1D4B0}"/>
              </a:ext>
            </a:extLst>
          </p:cNvPr>
          <p:cNvGrpSpPr/>
          <p:nvPr userDrawn="1"/>
        </p:nvGrpSpPr>
        <p:grpSpPr>
          <a:xfrm>
            <a:off x="3777803" y="119064"/>
            <a:ext cx="866337" cy="161764"/>
            <a:chOff x="3584575" y="152474"/>
            <a:chExt cx="866337" cy="161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DC4312-23F1-DB0F-02B4-05F79F027F7D}"/>
                </a:ext>
              </a:extLst>
            </p:cNvPr>
            <p:cNvSpPr txBox="1"/>
            <p:nvPr userDrawn="1"/>
          </p:nvSpPr>
          <p:spPr>
            <a:xfrm>
              <a:off x="3796601" y="179495"/>
              <a:ext cx="65431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(719) 593-2733</a:t>
              </a:r>
            </a:p>
          </p:txBody>
        </p:sp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F299975E-EE65-FC8E-91FC-DAD88D166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584575" y="152474"/>
              <a:ext cx="174326" cy="1617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464B0-9A32-B3E4-71DC-7F2FF82A2DC9}"/>
              </a:ext>
            </a:extLst>
          </p:cNvPr>
          <p:cNvGrpSpPr/>
          <p:nvPr userDrawn="1"/>
        </p:nvGrpSpPr>
        <p:grpSpPr>
          <a:xfrm>
            <a:off x="4736415" y="119064"/>
            <a:ext cx="1050269" cy="145178"/>
            <a:chOff x="4567017" y="160767"/>
            <a:chExt cx="1050269" cy="1451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D52EEB-DE71-ABB6-CFBE-53FACBCC8083}"/>
                </a:ext>
              </a:extLst>
            </p:cNvPr>
            <p:cNvSpPr txBox="1"/>
            <p:nvPr userDrawn="1"/>
          </p:nvSpPr>
          <p:spPr>
            <a:xfrm>
              <a:off x="4780518" y="179495"/>
              <a:ext cx="836768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xtrasports1300.com</a:t>
              </a:r>
            </a:p>
          </p:txBody>
        </p:sp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780F463D-3786-E351-0509-5ACBDC0972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7017" y="160767"/>
              <a:ext cx="145176" cy="14517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42F4E0-E522-1CFA-A8EE-48E6D822E0B7}"/>
              </a:ext>
            </a:extLst>
          </p:cNvPr>
          <p:cNvGrpSpPr/>
          <p:nvPr userDrawn="1"/>
        </p:nvGrpSpPr>
        <p:grpSpPr>
          <a:xfrm>
            <a:off x="6914786" y="119064"/>
            <a:ext cx="882640" cy="140176"/>
            <a:chOff x="6811555" y="163268"/>
            <a:chExt cx="882640" cy="140176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926B517-32CE-BFEF-48C8-B51F7352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55" y="163268"/>
              <a:ext cx="140176" cy="1401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E5132-5EDE-823B-19AA-6BB6284E108F}"/>
                </a:ext>
              </a:extLst>
            </p:cNvPr>
            <p:cNvSpPr txBox="1"/>
            <p:nvPr userDrawn="1"/>
          </p:nvSpPr>
          <p:spPr>
            <a:xfrm>
              <a:off x="7006506" y="179495"/>
              <a:ext cx="687689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@xtrasports1300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8B4FAD-61F7-07E5-2111-F321E2BE38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52" y="195769"/>
            <a:ext cx="765110" cy="6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4.xml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9" Type="http://schemas.openxmlformats.org/officeDocument/2006/relationships/chart" Target="../charts/chart9.xml"/><Relationship Id="rId21" Type="http://schemas.openxmlformats.org/officeDocument/2006/relationships/image" Target="../media/image23.png"/><Relationship Id="rId34" Type="http://schemas.openxmlformats.org/officeDocument/2006/relationships/image" Target="../media/image35.png"/><Relationship Id="rId7" Type="http://schemas.openxmlformats.org/officeDocument/2006/relationships/image" Target="../media/image15.svg"/><Relationship Id="rId12" Type="http://schemas.openxmlformats.org/officeDocument/2006/relationships/image" Target="../media/image18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7.xml"/><Relationship Id="rId20" Type="http://schemas.openxmlformats.org/officeDocument/2006/relationships/image" Target="../media/image22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openxmlformats.org/officeDocument/2006/relationships/image" Target="../media/image26.sv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13.svg"/><Relationship Id="rId15" Type="http://schemas.openxmlformats.org/officeDocument/2006/relationships/chart" Target="../charts/chart6.xml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chart" Target="../charts/chart3.xml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chart" Target="../charts/chart2.xml"/><Relationship Id="rId14" Type="http://schemas.openxmlformats.org/officeDocument/2006/relationships/chart" Target="../charts/chart5.xml"/><Relationship Id="rId22" Type="http://schemas.openxmlformats.org/officeDocument/2006/relationships/image" Target="../media/image24.svg"/><Relationship Id="rId27" Type="http://schemas.openxmlformats.org/officeDocument/2006/relationships/chart" Target="../charts/chart8.xml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16.png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0C78-5CBB-C50C-4E5D-A9CDBD7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133">
            <a:extLst>
              <a:ext uri="{FF2B5EF4-FFF2-40B4-BE49-F238E27FC236}">
                <a16:creationId xmlns:a16="http://schemas.microsoft.com/office/drawing/2014/main" id="{1208CD37-1DD1-CABA-6C70-FD5337C0C0DC}"/>
              </a:ext>
            </a:extLst>
          </p:cNvPr>
          <p:cNvSpPr/>
          <p:nvPr/>
        </p:nvSpPr>
        <p:spPr>
          <a:xfrm>
            <a:off x="4064206" y="5438548"/>
            <a:ext cx="481836" cy="48183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FE07FE-1408-1360-740C-A917D84B518E}"/>
              </a:ext>
            </a:extLst>
          </p:cNvPr>
          <p:cNvSpPr/>
          <p:nvPr/>
        </p:nvSpPr>
        <p:spPr>
          <a:xfrm>
            <a:off x="334774" y="1283361"/>
            <a:ext cx="8474452" cy="1828480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Wykres 127">
            <a:extLst>
              <a:ext uri="{FF2B5EF4-FFF2-40B4-BE49-F238E27FC236}">
                <a16:creationId xmlns:a16="http://schemas.microsoft.com/office/drawing/2014/main" id="{637EF379-BE0A-A422-6361-6A1A1FE4A2B5}"/>
              </a:ext>
            </a:extLst>
          </p:cNvPr>
          <p:cNvGraphicFramePr/>
          <p:nvPr/>
        </p:nvGraphicFramePr>
        <p:xfrm>
          <a:off x="501847" y="1617225"/>
          <a:ext cx="3577570" cy="142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5EC5CDF-763E-13C2-C560-295DBBD88F08}"/>
              </a:ext>
            </a:extLst>
          </p:cNvPr>
          <p:cNvSpPr txBox="1"/>
          <p:nvPr/>
        </p:nvSpPr>
        <p:spPr>
          <a:xfrm>
            <a:off x="1645611" y="521094"/>
            <a:ext cx="382316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Southern Colorado’s Sports Leader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F7579-0EB9-8232-5FF6-E25E5B354E06}"/>
              </a:ext>
            </a:extLst>
          </p:cNvPr>
          <p:cNvSpPr/>
          <p:nvPr/>
        </p:nvSpPr>
        <p:spPr>
          <a:xfrm>
            <a:off x="582307" y="1432559"/>
            <a:ext cx="119904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Age Breakdown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8FC90-A432-405C-771D-57587DC8DFE7}"/>
              </a:ext>
            </a:extLst>
          </p:cNvPr>
          <p:cNvSpPr/>
          <p:nvPr/>
        </p:nvSpPr>
        <p:spPr>
          <a:xfrm>
            <a:off x="4719387" y="1846753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6653495A-1D2C-4A5F-122E-1D1B92BCB2A0}"/>
              </a:ext>
            </a:extLst>
          </p:cNvPr>
          <p:cNvSpPr/>
          <p:nvPr/>
        </p:nvSpPr>
        <p:spPr>
          <a:xfrm>
            <a:off x="5079237" y="1928562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F640D782-7C12-F7CD-20D6-1E4350A5D1C0}"/>
              </a:ext>
            </a:extLst>
          </p:cNvPr>
          <p:cNvSpPr/>
          <p:nvPr/>
        </p:nvSpPr>
        <p:spPr>
          <a:xfrm>
            <a:off x="5473324" y="1959340"/>
            <a:ext cx="720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A7E4E7-19F5-FD9F-CFDD-5F8E14D79FC7}"/>
              </a:ext>
            </a:extLst>
          </p:cNvPr>
          <p:cNvSpPr/>
          <p:nvPr/>
        </p:nvSpPr>
        <p:spPr>
          <a:xfrm>
            <a:off x="4716364" y="1432559"/>
            <a:ext cx="14555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Gender Breakdown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D7F0FA7-5240-FB34-856D-059C9640260A}"/>
              </a:ext>
            </a:extLst>
          </p:cNvPr>
          <p:cNvSpPr/>
          <p:nvPr/>
        </p:nvSpPr>
        <p:spPr>
          <a:xfrm>
            <a:off x="4719387" y="2489465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DA88CF35-BF8A-43B5-1424-E1C3BD8D8202}"/>
              </a:ext>
            </a:extLst>
          </p:cNvPr>
          <p:cNvSpPr/>
          <p:nvPr/>
        </p:nvSpPr>
        <p:spPr>
          <a:xfrm>
            <a:off x="5079237" y="2571274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FBE2770A-E192-6B5D-889C-220D35AA97D2}"/>
              </a:ext>
            </a:extLst>
          </p:cNvPr>
          <p:cNvSpPr/>
          <p:nvPr/>
        </p:nvSpPr>
        <p:spPr>
          <a:xfrm>
            <a:off x="5473324" y="2602052"/>
            <a:ext cx="55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Male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4148807-F8AF-E194-1641-2E56101C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32790" y="2601939"/>
            <a:ext cx="246448" cy="2464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4B56B2E-E183-FA75-1176-48A39EE80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2790" y="1959226"/>
            <a:ext cx="246448" cy="24644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1E49DF-6622-4E31-26E7-B9A7863E619D}"/>
              </a:ext>
            </a:extLst>
          </p:cNvPr>
          <p:cNvCxnSpPr>
            <a:cxnSpLocks/>
          </p:cNvCxnSpPr>
          <p:nvPr/>
        </p:nvCxnSpPr>
        <p:spPr>
          <a:xfrm>
            <a:off x="4379617" y="1440034"/>
            <a:ext cx="0" cy="1517449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AEBC47C-CECD-64BF-179E-9BDA8F2C8B0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67B82-C640-0018-2FDD-BB8B20BB4E82}"/>
              </a:ext>
            </a:extLst>
          </p:cNvPr>
          <p:cNvSpPr txBox="1"/>
          <p:nvPr/>
        </p:nvSpPr>
        <p:spPr>
          <a:xfrm>
            <a:off x="60256" y="6321156"/>
            <a:ext cx="8690937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Colorado Springs-Pueblo, CO; 2025 Spring MRI-Simmons Market-by-Market; A18+; Sports format.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BA3F9-0BCB-071D-5D9B-90EEF1B138A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329E89C-6F2E-5DEA-36B9-B7EFEB7CB169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2EDDEB-9B1D-9A69-5871-7A191F00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9187A-D572-1335-EEBE-29307D9F0EA9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2C78F3-E8B3-0EA3-DDE3-84BA9F2EBAEA}"/>
              </a:ext>
            </a:extLst>
          </p:cNvPr>
          <p:cNvSpPr/>
          <p:nvPr/>
        </p:nvSpPr>
        <p:spPr>
          <a:xfrm>
            <a:off x="6586527" y="1410224"/>
            <a:ext cx="2098820" cy="4698971"/>
          </a:xfrm>
          <a:prstGeom prst="roundRect">
            <a:avLst>
              <a:gd name="adj" fmla="val 5466"/>
            </a:avLst>
          </a:prstGeom>
          <a:gradFill flip="none"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9F2F0-9824-ACE1-0783-32BE5DCF92BF}"/>
              </a:ext>
            </a:extLst>
          </p:cNvPr>
          <p:cNvSpPr/>
          <p:nvPr/>
        </p:nvSpPr>
        <p:spPr>
          <a:xfrm>
            <a:off x="7382663" y="1493832"/>
            <a:ext cx="50654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Lineup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D64C1740-E85C-6D86-AB26-D82F13BD4807}"/>
              </a:ext>
            </a:extLst>
          </p:cNvPr>
          <p:cNvSpPr/>
          <p:nvPr/>
        </p:nvSpPr>
        <p:spPr>
          <a:xfrm>
            <a:off x="7185291" y="1928927"/>
            <a:ext cx="1074012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Maggie &amp; Perloff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4a-7a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07FA4-F162-5707-164B-CFA8626E75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1876244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EB045EDB-3A7B-1181-B073-B78AB2CA7C6E}"/>
              </a:ext>
            </a:extLst>
          </p:cNvPr>
          <p:cNvSpPr/>
          <p:nvPr/>
        </p:nvSpPr>
        <p:spPr>
          <a:xfrm>
            <a:off x="7185291" y="2466291"/>
            <a:ext cx="1389804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Dan Patrick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7a-10a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116D08C7-4A65-447C-FC1D-1E4712937B4B}"/>
              </a:ext>
            </a:extLst>
          </p:cNvPr>
          <p:cNvSpPr/>
          <p:nvPr/>
        </p:nvSpPr>
        <p:spPr>
          <a:xfrm>
            <a:off x="7185291" y="3003655"/>
            <a:ext cx="1288814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Rich Eisen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10a-1p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9668DD9D-4B5A-1A73-D128-4E48989A36F4}"/>
              </a:ext>
            </a:extLst>
          </p:cNvPr>
          <p:cNvGraphicFramePr/>
          <p:nvPr/>
        </p:nvGraphicFramePr>
        <p:xfrm>
          <a:off x="4669808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8CC923ED-6166-FDC6-0F7F-5C44F4B4ED2D}"/>
              </a:ext>
            </a:extLst>
          </p:cNvPr>
          <p:cNvSpPr/>
          <p:nvPr/>
        </p:nvSpPr>
        <p:spPr>
          <a:xfrm>
            <a:off x="4883676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DE4DB3-FC33-A4B3-80D3-44AFDB94DBF9}"/>
              </a:ext>
            </a:extLst>
          </p:cNvPr>
          <p:cNvSpPr/>
          <p:nvPr/>
        </p:nvSpPr>
        <p:spPr>
          <a:xfrm>
            <a:off x="971851" y="3220944"/>
            <a:ext cx="483465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Capture affluent, educated, and influential members of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the community on Xtra Sports Radio 1300.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E57A0A-E628-8861-F3C1-83D34762A19B}"/>
              </a:ext>
            </a:extLst>
          </p:cNvPr>
          <p:cNvSpPr/>
          <p:nvPr/>
        </p:nvSpPr>
        <p:spPr>
          <a:xfrm>
            <a:off x="1154652" y="4134639"/>
            <a:ext cx="81432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Homeowners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8F9AC-9701-EC9E-1C19-EA0D9280DE3B}"/>
              </a:ext>
            </a:extLst>
          </p:cNvPr>
          <p:cNvSpPr txBox="1"/>
          <p:nvPr/>
        </p:nvSpPr>
        <p:spPr>
          <a:xfrm>
            <a:off x="1154652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82%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F5C2ED58-2899-8A09-EA8D-CEC3908D1216}"/>
              </a:ext>
            </a:extLst>
          </p:cNvPr>
          <p:cNvGraphicFramePr/>
          <p:nvPr/>
        </p:nvGraphicFramePr>
        <p:xfrm>
          <a:off x="349156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2" name="Oval 91">
            <a:extLst>
              <a:ext uri="{FF2B5EF4-FFF2-40B4-BE49-F238E27FC236}">
                <a16:creationId xmlns:a16="http://schemas.microsoft.com/office/drawing/2014/main" id="{9A3E77F4-E1CA-08AA-80C7-830695B0AEF0}"/>
              </a:ext>
            </a:extLst>
          </p:cNvPr>
          <p:cNvSpPr/>
          <p:nvPr/>
        </p:nvSpPr>
        <p:spPr>
          <a:xfrm>
            <a:off x="569555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CE70D7F-61BC-8532-CF5C-A50376D152EF}"/>
              </a:ext>
            </a:extLst>
          </p:cNvPr>
          <p:cNvSpPr/>
          <p:nvPr/>
        </p:nvSpPr>
        <p:spPr>
          <a:xfrm>
            <a:off x="3314317" y="4134639"/>
            <a:ext cx="6267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0D0030-4FA9-D17F-BA30-D353C99029A5}"/>
              </a:ext>
            </a:extLst>
          </p:cNvPr>
          <p:cNvSpPr txBox="1"/>
          <p:nvPr/>
        </p:nvSpPr>
        <p:spPr>
          <a:xfrm>
            <a:off x="3314317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76%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AF85C7-6DA1-22E0-7623-1B9B0C173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71332" y="3946314"/>
            <a:ext cx="248684" cy="248684"/>
          </a:xfrm>
          <a:prstGeom prst="rect">
            <a:avLst/>
          </a:prstGeom>
        </p:spPr>
      </p:pic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451FA11-C8D2-5813-7AD8-C70C660A72D4}"/>
              </a:ext>
            </a:extLst>
          </p:cNvPr>
          <p:cNvGraphicFramePr/>
          <p:nvPr/>
        </p:nvGraphicFramePr>
        <p:xfrm>
          <a:off x="2508821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D60E9D56-05D2-161A-174C-2F09E7F37595}"/>
              </a:ext>
            </a:extLst>
          </p:cNvPr>
          <p:cNvSpPr/>
          <p:nvPr/>
        </p:nvSpPr>
        <p:spPr>
          <a:xfrm>
            <a:off x="2729220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3DF11D5-C128-61A5-97D8-77309816AED2}"/>
              </a:ext>
            </a:extLst>
          </p:cNvPr>
          <p:cNvSpPr/>
          <p:nvPr/>
        </p:nvSpPr>
        <p:spPr>
          <a:xfrm>
            <a:off x="5468773" y="4134639"/>
            <a:ext cx="48090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Married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B339C-2461-94AE-6F84-54A064CF6485}"/>
              </a:ext>
            </a:extLst>
          </p:cNvPr>
          <p:cNvSpPr txBox="1"/>
          <p:nvPr/>
        </p:nvSpPr>
        <p:spPr>
          <a:xfrm>
            <a:off x="5468773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71%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C13FB291-0AC9-1FD7-171A-CD2B1D500CBE}"/>
              </a:ext>
            </a:extLst>
          </p:cNvPr>
          <p:cNvGraphicFramePr/>
          <p:nvPr/>
        </p:nvGraphicFramePr>
        <p:xfrm>
          <a:off x="4672057" y="4447271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9" name="Oval 108">
            <a:extLst>
              <a:ext uri="{FF2B5EF4-FFF2-40B4-BE49-F238E27FC236}">
                <a16:creationId xmlns:a16="http://schemas.microsoft.com/office/drawing/2014/main" id="{D4484B65-2B27-45A1-7D4F-5431867C821C}"/>
              </a:ext>
            </a:extLst>
          </p:cNvPr>
          <p:cNvSpPr/>
          <p:nvPr/>
        </p:nvSpPr>
        <p:spPr>
          <a:xfrm>
            <a:off x="4885925" y="4665003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D5E064-C4A9-9D9E-AD87-AF7FC5D9FD6D}"/>
              </a:ext>
            </a:extLst>
          </p:cNvPr>
          <p:cNvSpPr/>
          <p:nvPr/>
        </p:nvSpPr>
        <p:spPr>
          <a:xfrm>
            <a:off x="1148422" y="4940984"/>
            <a:ext cx="91531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Earn $100,000+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DE7AC7D-5A6A-3942-1B64-4ACB3A408468}"/>
              </a:ext>
            </a:extLst>
          </p:cNvPr>
          <p:cNvSpPr txBox="1"/>
          <p:nvPr/>
        </p:nvSpPr>
        <p:spPr>
          <a:xfrm>
            <a:off x="1148422" y="4660810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AC17ED2C-AD10-5A92-2F5C-7814AADA0CDF}"/>
              </a:ext>
            </a:extLst>
          </p:cNvPr>
          <p:cNvGraphicFramePr/>
          <p:nvPr/>
        </p:nvGraphicFramePr>
        <p:xfrm>
          <a:off x="342926" y="4447271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F4FD30ED-E985-1C16-2E99-D56DC4A64DF9}"/>
              </a:ext>
            </a:extLst>
          </p:cNvPr>
          <p:cNvSpPr/>
          <p:nvPr/>
        </p:nvSpPr>
        <p:spPr>
          <a:xfrm>
            <a:off x="563325" y="4665003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EE3C8B-826D-F913-1B71-AEBDC217E3DD}"/>
              </a:ext>
            </a:extLst>
          </p:cNvPr>
          <p:cNvSpPr/>
          <p:nvPr/>
        </p:nvSpPr>
        <p:spPr>
          <a:xfrm>
            <a:off x="3312081" y="4940984"/>
            <a:ext cx="734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 collar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17593A-F47C-327D-1D63-990BAE1C7A26}"/>
              </a:ext>
            </a:extLst>
          </p:cNvPr>
          <p:cNvSpPr txBox="1"/>
          <p:nvPr/>
        </p:nvSpPr>
        <p:spPr>
          <a:xfrm>
            <a:off x="3312081" y="4660810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99754A29-4DC2-9561-2D26-51ADB867513E}"/>
              </a:ext>
            </a:extLst>
          </p:cNvPr>
          <p:cNvGraphicFramePr/>
          <p:nvPr/>
        </p:nvGraphicFramePr>
        <p:xfrm>
          <a:off x="2506585" y="4447271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7" name="Oval 116">
            <a:extLst>
              <a:ext uri="{FF2B5EF4-FFF2-40B4-BE49-F238E27FC236}">
                <a16:creationId xmlns:a16="http://schemas.microsoft.com/office/drawing/2014/main" id="{249D390F-61BB-4DEF-1E37-6120A0FB26AF}"/>
              </a:ext>
            </a:extLst>
          </p:cNvPr>
          <p:cNvSpPr/>
          <p:nvPr/>
        </p:nvSpPr>
        <p:spPr>
          <a:xfrm>
            <a:off x="2726984" y="4665003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2354DE-BC5C-EF50-95CF-47CD053C8A1B}"/>
              </a:ext>
            </a:extLst>
          </p:cNvPr>
          <p:cNvSpPr/>
          <p:nvPr/>
        </p:nvSpPr>
        <p:spPr>
          <a:xfrm>
            <a:off x="5471022" y="4931458"/>
            <a:ext cx="92333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One+ children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(&lt;18)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ACE49C0-E2C2-7E26-D5D1-C0521D5B3AAD}"/>
              </a:ext>
            </a:extLst>
          </p:cNvPr>
          <p:cNvSpPr txBox="1"/>
          <p:nvPr/>
        </p:nvSpPr>
        <p:spPr>
          <a:xfrm>
            <a:off x="5471022" y="4660810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35%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699786-4D73-B65F-5736-252AEA1B26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53549" y="4755227"/>
            <a:ext cx="243548" cy="24354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CB4B1341-24E3-BDD9-7016-01A5B6200C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819444" y="3948882"/>
            <a:ext cx="243548" cy="243548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51B1583D-05E3-5C1B-1BD0-C4A602778D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963687" y="4742765"/>
            <a:ext cx="268472" cy="268472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BD6C3089-42BC-FC63-70C4-5F1E8E8F8134}"/>
              </a:ext>
            </a:extLst>
          </p:cNvPr>
          <p:cNvSpPr/>
          <p:nvPr/>
        </p:nvSpPr>
        <p:spPr>
          <a:xfrm>
            <a:off x="1164671" y="5824315"/>
            <a:ext cx="22652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have a postgraduate degree</a:t>
            </a:r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9A0563E7-9D04-F7B6-7745-BEBB4FEA54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59779" y="3948882"/>
            <a:ext cx="243548" cy="243548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D3925EA-E3C4-EC82-7625-EE6D97CE12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817208" y="4755227"/>
            <a:ext cx="243548" cy="243548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F49D8205-5BAB-2E34-96FF-96A9B18D10A2}"/>
              </a:ext>
            </a:extLst>
          </p:cNvPr>
          <p:cNvSpPr txBox="1"/>
          <p:nvPr/>
        </p:nvSpPr>
        <p:spPr>
          <a:xfrm>
            <a:off x="1148422" y="5540966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57%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D625797-F04F-D405-C63F-25DC5700E9E7}"/>
              </a:ext>
            </a:extLst>
          </p:cNvPr>
          <p:cNvSpPr/>
          <p:nvPr/>
        </p:nvSpPr>
        <p:spPr>
          <a:xfrm>
            <a:off x="4638661" y="5824315"/>
            <a:ext cx="20531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own a business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3D99A04-E71E-72F7-337C-030CB4750496}"/>
              </a:ext>
            </a:extLst>
          </p:cNvPr>
          <p:cNvSpPr txBox="1"/>
          <p:nvPr/>
        </p:nvSpPr>
        <p:spPr>
          <a:xfrm>
            <a:off x="4622411" y="5540966"/>
            <a:ext cx="2596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2x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4741FB-BD26-0DED-439A-E395674AF490}"/>
              </a:ext>
            </a:extLst>
          </p:cNvPr>
          <p:cNvGraphicFramePr/>
          <p:nvPr/>
        </p:nvGraphicFramePr>
        <p:xfrm>
          <a:off x="342926" y="524973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6A76342-A9B8-83E0-25AA-D0FBC5BAEA1A}"/>
              </a:ext>
            </a:extLst>
          </p:cNvPr>
          <p:cNvSpPr/>
          <p:nvPr/>
        </p:nvSpPr>
        <p:spPr>
          <a:xfrm>
            <a:off x="563325" y="546746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708F5B56-DD8B-3A04-AD76-1DD0E239EE5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50981" y="5555124"/>
            <a:ext cx="248684" cy="248684"/>
          </a:xfrm>
          <a:prstGeom prst="rect">
            <a:avLst/>
          </a:prstGeom>
        </p:spPr>
      </p:pic>
      <p:sp>
        <p:nvSpPr>
          <p:cNvPr id="23" name="Rectangle 51">
            <a:extLst>
              <a:ext uri="{FF2B5EF4-FFF2-40B4-BE49-F238E27FC236}">
                <a16:creationId xmlns:a16="http://schemas.microsoft.com/office/drawing/2014/main" id="{313F32F7-B278-9534-2C1D-C7C582CD478E}"/>
              </a:ext>
            </a:extLst>
          </p:cNvPr>
          <p:cNvSpPr/>
          <p:nvPr/>
        </p:nvSpPr>
        <p:spPr>
          <a:xfrm>
            <a:off x="7185291" y="3541019"/>
            <a:ext cx="1284006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Jim Rome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1p-3p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2752D6F-6777-91C8-78B6-CFCA1A3DA2B3}"/>
              </a:ext>
            </a:extLst>
          </p:cNvPr>
          <p:cNvSpPr/>
          <p:nvPr/>
        </p:nvSpPr>
        <p:spPr>
          <a:xfrm>
            <a:off x="7185291" y="3997592"/>
            <a:ext cx="1261564" cy="4616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Drive Time Sports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With Ryan Kaufman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3p-6p</a:t>
            </a: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44C85560-17BD-77F9-0969-F22A24268C61}"/>
              </a:ext>
            </a:extLst>
          </p:cNvPr>
          <p:cNvSpPr/>
          <p:nvPr/>
        </p:nvSpPr>
        <p:spPr>
          <a:xfrm>
            <a:off x="7185291" y="4615747"/>
            <a:ext cx="750205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JRSportBrief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6p-8p</a:t>
            </a:r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8B5C3B28-2E19-6DEA-503B-995D12566109}"/>
              </a:ext>
            </a:extLst>
          </p:cNvPr>
          <p:cNvSpPr/>
          <p:nvPr/>
        </p:nvSpPr>
        <p:spPr>
          <a:xfrm>
            <a:off x="7185291" y="5153111"/>
            <a:ext cx="1407437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Bart Winkler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8p-12a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84D9FB-BB3E-D8DD-DC0D-6D047D406D15}"/>
              </a:ext>
            </a:extLst>
          </p:cNvPr>
          <p:cNvGrpSpPr/>
          <p:nvPr/>
        </p:nvGrpSpPr>
        <p:grpSpPr>
          <a:xfrm>
            <a:off x="6691859" y="1810286"/>
            <a:ext cx="1888156" cy="3761548"/>
            <a:chOff x="6845421" y="1810286"/>
            <a:chExt cx="1581032" cy="376154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A737B1-7C24-BBDA-7940-CC5B464D1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1810286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11B039-A72A-861A-6EF2-D80A63678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2347650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0A1774-6DE7-09CC-E92B-C9C68531A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2885014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A2F555-DDA5-5656-9815-90F4DD38A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3422378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600E72-34BA-5E7B-6F41-14595B3AC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3959742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ECE87-0913-EC78-90C3-D4AC448DB9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4497106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B21898-A052-761A-9058-C986853EB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5034470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6523A1F-2FAB-5ED2-0BAA-A5459F562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5421" y="5571834"/>
              <a:ext cx="1581032" cy="0"/>
            </a:xfrm>
            <a:prstGeom prst="line">
              <a:avLst/>
            </a:prstGeom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51">
            <a:extLst>
              <a:ext uri="{FF2B5EF4-FFF2-40B4-BE49-F238E27FC236}">
                <a16:creationId xmlns:a16="http://schemas.microsoft.com/office/drawing/2014/main" id="{D4D0522A-BDD3-199D-650F-78F2B5F5CAF0}"/>
              </a:ext>
            </a:extLst>
          </p:cNvPr>
          <p:cNvSpPr/>
          <p:nvPr/>
        </p:nvSpPr>
        <p:spPr>
          <a:xfrm>
            <a:off x="7185291" y="5690475"/>
            <a:ext cx="1248740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Pat Boyle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12a-4a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5754A-7D87-F97D-496F-1B8FDAB8F0BE}"/>
              </a:ext>
            </a:extLst>
          </p:cNvPr>
          <p:cNvCxnSpPr>
            <a:cxnSpLocks/>
          </p:cNvCxnSpPr>
          <p:nvPr/>
        </p:nvCxnSpPr>
        <p:spPr>
          <a:xfrm flipH="1">
            <a:off x="6845421" y="6109195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68401E2-0BF5-DAB7-40CF-60BD321DA8E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2413608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87408A-2D82-0DD9-9281-50215464A1C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2950972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F24049-8612-5FE9-4BA0-E3D1AF3108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3488336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DFB2E6-5C22-7271-268A-5DA6149E555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/>
        </p:blipFill>
        <p:spPr>
          <a:xfrm>
            <a:off x="6691859" y="4025700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74BC2C-5541-374A-565D-AA24756B94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4563064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133E709-8920-841F-1479-AD8EA325D8C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5100428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45A8730-5AB0-E177-041C-61C51B488B4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1859" y="5637792"/>
            <a:ext cx="405449" cy="405449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13" name="Graphic 12" descr="Store with solid fill">
            <a:extLst>
              <a:ext uri="{FF2B5EF4-FFF2-40B4-BE49-F238E27FC236}">
                <a16:creationId xmlns:a16="http://schemas.microsoft.com/office/drawing/2014/main" id="{EC91884C-755C-3138-9B77-7E36557D1AF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56724" y="5529644"/>
            <a:ext cx="299642" cy="299642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E397A3-0DE2-C344-8434-B695CB2B8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655734"/>
              </p:ext>
            </p:extLst>
          </p:nvPr>
        </p:nvGraphicFramePr>
        <p:xfrm>
          <a:off x="342545" y="524973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</p:spTree>
    <p:extLst>
      <p:ext uri="{BB962C8B-B14F-4D97-AF65-F5344CB8AC3E}">
        <p14:creationId xmlns:p14="http://schemas.microsoft.com/office/powerpoint/2010/main" val="156157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DB9F-2B5D-0820-DDCF-6E12A2A9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32C3042-9360-8977-89A1-112B0AB07F87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74DB219-1436-A679-728B-3D919B901CD4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577321-A51D-13FE-4300-9731E976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867ACC-2380-25FC-C019-281C38AABD21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372B6F-D503-2934-F5AD-ED19E2B0783D}"/>
              </a:ext>
            </a:extLst>
          </p:cNvPr>
          <p:cNvSpPr/>
          <p:nvPr/>
        </p:nvSpPr>
        <p:spPr>
          <a:xfrm>
            <a:off x="329405" y="2191759"/>
            <a:ext cx="8474452" cy="3979857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C227327-3C54-A333-2D1F-10BFBB03A5EA}"/>
              </a:ext>
            </a:extLst>
          </p:cNvPr>
          <p:cNvSpPr txBox="1"/>
          <p:nvPr/>
        </p:nvSpPr>
        <p:spPr>
          <a:xfrm>
            <a:off x="2805089" y="2379794"/>
            <a:ext cx="3544560" cy="2377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Based on a 3-month average – Aug, Sept, Oct 2025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808E65-41AD-3F38-29C3-D9176C46AE24}"/>
              </a:ext>
            </a:extLst>
          </p:cNvPr>
          <p:cNvSpPr/>
          <p:nvPr/>
        </p:nvSpPr>
        <p:spPr>
          <a:xfrm>
            <a:off x="2181272" y="2022171"/>
            <a:ext cx="4917228" cy="3053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0"/>
          </a:gra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6BB2369-F229-5DE5-6C62-C5A932268DAB}"/>
              </a:ext>
            </a:extLst>
          </p:cNvPr>
          <p:cNvSpPr txBox="1"/>
          <p:nvPr/>
        </p:nvSpPr>
        <p:spPr>
          <a:xfrm>
            <a:off x="2156675" y="2036329"/>
            <a:ext cx="49664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KCSF-AM - Website, Streaming, Email, App, and Display Statistics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0C0BF6-6A1A-07BE-7166-308651465F75}"/>
              </a:ext>
            </a:extLst>
          </p:cNvPr>
          <p:cNvSpPr txBox="1"/>
          <p:nvPr/>
        </p:nvSpPr>
        <p:spPr>
          <a:xfrm>
            <a:off x="2662663" y="1290698"/>
            <a:ext cx="3818674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 or Small, We Do it All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7E738D-4774-164A-00FD-3A18C6A6EA2A}"/>
              </a:ext>
            </a:extLst>
          </p:cNvPr>
          <p:cNvCxnSpPr>
            <a:cxnSpLocks/>
          </p:cNvCxnSpPr>
          <p:nvPr/>
        </p:nvCxnSpPr>
        <p:spPr>
          <a:xfrm>
            <a:off x="4643246" y="1759687"/>
            <a:ext cx="174449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008CCA"/>
                </a:gs>
                <a:gs pos="100000">
                  <a:srgbClr val="042B5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EC11768-403C-3363-AA43-954199A96A76}"/>
              </a:ext>
            </a:extLst>
          </p:cNvPr>
          <p:cNvSpPr txBox="1"/>
          <p:nvPr/>
        </p:nvSpPr>
        <p:spPr>
          <a:xfrm>
            <a:off x="3614847" y="546314"/>
            <a:ext cx="191430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Cumulus Digital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C02241-EBB9-15F7-4B9C-3A26780C8326}"/>
              </a:ext>
            </a:extLst>
          </p:cNvPr>
          <p:cNvSpPr/>
          <p:nvPr/>
        </p:nvSpPr>
        <p:spPr>
          <a:xfrm>
            <a:off x="6262503" y="3041958"/>
            <a:ext cx="2146421" cy="2809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0" lvl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Advertising opportunities include: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Station Streaming Sponsorships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In-Stream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Desktop Homepage Takeovers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Pre-Roll Commercials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Mobile App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Facebook Boosted Post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E-Newsletter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Social Media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 Client Contests</a:t>
            </a:r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14465804-DD97-7584-6F13-B517429A6DDD}"/>
              </a:ext>
            </a:extLst>
          </p:cNvPr>
          <p:cNvSpPr/>
          <p:nvPr/>
        </p:nvSpPr>
        <p:spPr>
          <a:xfrm>
            <a:off x="1125971" y="2765303"/>
            <a:ext cx="136425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Streaming Metrics</a:t>
            </a:r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61D89294-AEEC-6C42-1F0D-97995F14D753}"/>
              </a:ext>
            </a:extLst>
          </p:cNvPr>
          <p:cNvSpPr/>
          <p:nvPr/>
        </p:nvSpPr>
        <p:spPr>
          <a:xfrm>
            <a:off x="3955666" y="2765303"/>
            <a:ext cx="123228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Website &amp; Email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86B99A1-0D80-7843-E676-DA7020DB12A3}"/>
              </a:ext>
            </a:extLst>
          </p:cNvPr>
          <p:cNvSpPr/>
          <p:nvPr/>
        </p:nvSpPr>
        <p:spPr>
          <a:xfrm>
            <a:off x="3535311" y="2979085"/>
            <a:ext cx="2072999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307450-8D63-C14A-D5D2-5ECA642B9EC1}"/>
              </a:ext>
            </a:extLst>
          </p:cNvPr>
          <p:cNvSpPr/>
          <p:nvPr/>
        </p:nvSpPr>
        <p:spPr>
          <a:xfrm>
            <a:off x="3924532" y="3070084"/>
            <a:ext cx="1024319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Page Views: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Website Visits: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Addresses: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8343FC-456E-496F-46E0-2C6DEFCBF927}"/>
              </a:ext>
            </a:extLst>
          </p:cNvPr>
          <p:cNvSpPr/>
          <p:nvPr/>
        </p:nvSpPr>
        <p:spPr>
          <a:xfrm>
            <a:off x="5000216" y="3070276"/>
            <a:ext cx="395942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11,028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7,314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307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E5E7C5F-86BD-2527-07A0-36E00CC2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70733" y="3103996"/>
            <a:ext cx="335634" cy="335634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5BB52C-0A03-7BD4-6DBD-8ACEF4B9155C}"/>
              </a:ext>
            </a:extLst>
          </p:cNvPr>
          <p:cNvSpPr/>
          <p:nvPr/>
        </p:nvSpPr>
        <p:spPr>
          <a:xfrm>
            <a:off x="570564" y="2979085"/>
            <a:ext cx="2475065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349F83C-5AC8-9409-68C4-D74581ACE53F}"/>
              </a:ext>
            </a:extLst>
          </p:cNvPr>
          <p:cNvSpPr/>
          <p:nvPr/>
        </p:nvSpPr>
        <p:spPr>
          <a:xfrm>
            <a:off x="725443" y="3070084"/>
            <a:ext cx="1603003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Impressions: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Cume: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C69035-AD62-EE1B-1522-7AE8CEAE23B4}"/>
              </a:ext>
            </a:extLst>
          </p:cNvPr>
          <p:cNvSpPr/>
          <p:nvPr/>
        </p:nvSpPr>
        <p:spPr>
          <a:xfrm>
            <a:off x="2379811" y="3070276"/>
            <a:ext cx="468077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186,546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4,671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9,759</a:t>
            </a:r>
          </a:p>
        </p:txBody>
      </p:sp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D0A3DFA9-A718-4627-702E-2F07C1913EFD}"/>
              </a:ext>
            </a:extLst>
          </p:cNvPr>
          <p:cNvSpPr/>
          <p:nvPr/>
        </p:nvSpPr>
        <p:spPr>
          <a:xfrm>
            <a:off x="1307706" y="4040390"/>
            <a:ext cx="100077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 Metrics</a:t>
            </a:r>
          </a:p>
        </p:txBody>
      </p:sp>
      <p:sp>
        <p:nvSpPr>
          <p:cNvPr id="72" name="Rectangle: Top Corners Rounded 71">
            <a:extLst>
              <a:ext uri="{FF2B5EF4-FFF2-40B4-BE49-F238E27FC236}">
                <a16:creationId xmlns:a16="http://schemas.microsoft.com/office/drawing/2014/main" id="{22985AE3-46B6-9311-F848-4D6AB4D6FACC}"/>
              </a:ext>
            </a:extLst>
          </p:cNvPr>
          <p:cNvSpPr/>
          <p:nvPr/>
        </p:nvSpPr>
        <p:spPr>
          <a:xfrm>
            <a:off x="4006301" y="4041372"/>
            <a:ext cx="112066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Amazon Echo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76D8C58-249F-0722-879B-A16037B1D1DD}"/>
              </a:ext>
            </a:extLst>
          </p:cNvPr>
          <p:cNvSpPr/>
          <p:nvPr/>
        </p:nvSpPr>
        <p:spPr>
          <a:xfrm>
            <a:off x="570563" y="4255115"/>
            <a:ext cx="2475065" cy="609495"/>
          </a:xfrm>
          <a:prstGeom prst="roundRect">
            <a:avLst>
              <a:gd name="adj" fmla="val 1819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328F757-FEA1-3EEA-1EE1-AF8E0F52A6FB}"/>
              </a:ext>
            </a:extLst>
          </p:cNvPr>
          <p:cNvSpPr/>
          <p:nvPr/>
        </p:nvSpPr>
        <p:spPr>
          <a:xfrm>
            <a:off x="1252831" y="4343714"/>
            <a:ext cx="1075615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Downloads: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7BE912-A79C-7160-4334-909371245EBC}"/>
              </a:ext>
            </a:extLst>
          </p:cNvPr>
          <p:cNvSpPr/>
          <p:nvPr/>
        </p:nvSpPr>
        <p:spPr>
          <a:xfrm>
            <a:off x="2379811" y="4343906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1,098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0B57E20-DA23-C66F-3B00-D1289BE30D70}"/>
              </a:ext>
            </a:extLst>
          </p:cNvPr>
          <p:cNvSpPr/>
          <p:nvPr/>
        </p:nvSpPr>
        <p:spPr>
          <a:xfrm>
            <a:off x="3530132" y="4255115"/>
            <a:ext cx="2072999" cy="609495"/>
          </a:xfrm>
          <a:prstGeom prst="roundRect">
            <a:avLst>
              <a:gd name="adj" fmla="val 2091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ACC34C-0348-DDF0-C870-D7353226B08E}"/>
              </a:ext>
            </a:extLst>
          </p:cNvPr>
          <p:cNvSpPr/>
          <p:nvPr/>
        </p:nvSpPr>
        <p:spPr>
          <a:xfrm>
            <a:off x="3679272" y="4343714"/>
            <a:ext cx="1269579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FE0F3B-CC1B-CE77-39C4-15FC77C09874}"/>
              </a:ext>
            </a:extLst>
          </p:cNvPr>
          <p:cNvSpPr/>
          <p:nvPr/>
        </p:nvSpPr>
        <p:spPr>
          <a:xfrm>
            <a:off x="5000216" y="4343906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762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1,126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84335893-AE03-B823-0A7B-DCC416A8B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70733" y="4295691"/>
            <a:ext cx="279179" cy="27917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048E401-4AF7-004D-391E-BD5046027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711" y="4377617"/>
            <a:ext cx="364490" cy="364490"/>
          </a:xfrm>
          <a:prstGeom prst="rect">
            <a:avLst/>
          </a:prstGeom>
        </p:spPr>
      </p:pic>
      <p:sp>
        <p:nvSpPr>
          <p:cNvPr id="87" name="Rectangle: Top Corners Rounded 86">
            <a:extLst>
              <a:ext uri="{FF2B5EF4-FFF2-40B4-BE49-F238E27FC236}">
                <a16:creationId xmlns:a16="http://schemas.microsoft.com/office/drawing/2014/main" id="{CBFFFC2E-C807-271C-ABC5-A564613D597B}"/>
              </a:ext>
            </a:extLst>
          </p:cNvPr>
          <p:cNvSpPr/>
          <p:nvPr/>
        </p:nvSpPr>
        <p:spPr>
          <a:xfrm>
            <a:off x="2253450" y="5083194"/>
            <a:ext cx="1666793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Display &amp; Social Media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B111D39-B827-39DA-D5B5-CEE7E55DC0F8}"/>
              </a:ext>
            </a:extLst>
          </p:cNvPr>
          <p:cNvSpPr/>
          <p:nvPr/>
        </p:nvSpPr>
        <p:spPr>
          <a:xfrm>
            <a:off x="570563" y="5295513"/>
            <a:ext cx="5032568" cy="609495"/>
          </a:xfrm>
          <a:prstGeom prst="roundRect">
            <a:avLst>
              <a:gd name="adj" fmla="val 1897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126C7D-8AB2-2EF4-B227-F5CE4D9B7CD6}"/>
              </a:ext>
            </a:extLst>
          </p:cNvPr>
          <p:cNvSpPr/>
          <p:nvPr/>
        </p:nvSpPr>
        <p:spPr>
          <a:xfrm>
            <a:off x="753452" y="5369428"/>
            <a:ext cx="124232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Impressions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(November):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55,460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AA486C8-6A87-DD6A-B578-F6F283B14C3E}"/>
              </a:ext>
            </a:extLst>
          </p:cNvPr>
          <p:cNvSpPr/>
          <p:nvPr/>
        </p:nvSpPr>
        <p:spPr>
          <a:xfrm>
            <a:off x="2374258" y="5369428"/>
            <a:ext cx="102592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Meta/Facebook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1,561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81B71E-7F58-A075-A467-D062C9ADE075}"/>
              </a:ext>
            </a:extLst>
          </p:cNvPr>
          <p:cNvSpPr/>
          <p:nvPr/>
        </p:nvSpPr>
        <p:spPr>
          <a:xfrm>
            <a:off x="3778659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(Twitter)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815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4F821C3-4240-B090-493A-981F5DC3BC33}"/>
              </a:ext>
            </a:extLst>
          </p:cNvPr>
          <p:cNvSpPr/>
          <p:nvPr/>
        </p:nvSpPr>
        <p:spPr>
          <a:xfrm>
            <a:off x="4785514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Instagram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218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5AC160-64F8-FFF2-7D30-4D07800B4183}"/>
              </a:ext>
            </a:extLst>
          </p:cNvPr>
          <p:cNvCxnSpPr>
            <a:cxnSpLocks/>
          </p:cNvCxnSpPr>
          <p:nvPr/>
        </p:nvCxnSpPr>
        <p:spPr>
          <a:xfrm>
            <a:off x="2185019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B50BB15-AAED-96C7-5AC7-5D5FC744F528}"/>
              </a:ext>
            </a:extLst>
          </p:cNvPr>
          <p:cNvCxnSpPr>
            <a:cxnSpLocks/>
          </p:cNvCxnSpPr>
          <p:nvPr/>
        </p:nvCxnSpPr>
        <p:spPr>
          <a:xfrm>
            <a:off x="3589420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FD93108-39E7-FF53-68E4-C903D09D89F1}"/>
              </a:ext>
            </a:extLst>
          </p:cNvPr>
          <p:cNvCxnSpPr>
            <a:cxnSpLocks/>
          </p:cNvCxnSpPr>
          <p:nvPr/>
        </p:nvCxnSpPr>
        <p:spPr>
          <a:xfrm>
            <a:off x="4596275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C2FF3EC-AB0A-7642-0DDC-C157CF784AEC}"/>
              </a:ext>
            </a:extLst>
          </p:cNvPr>
          <p:cNvSpPr/>
          <p:nvPr/>
        </p:nvSpPr>
        <p:spPr>
          <a:xfrm>
            <a:off x="6265379" y="2753246"/>
            <a:ext cx="2143545" cy="214781"/>
          </a:xfrm>
          <a:prstGeom prst="roundRect">
            <a:avLst>
              <a:gd name="adj" fmla="val 3186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lIns="108000" tIns="10800" rIns="108000" bIns="10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Cumulus Station Digital Assets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E3D8C9-83CC-8A45-4943-927D7E4E0A17}"/>
              </a:ext>
            </a:extLst>
          </p:cNvPr>
          <p:cNvSpPr/>
          <p:nvPr/>
        </p:nvSpPr>
        <p:spPr>
          <a:xfrm>
            <a:off x="2615534" y="6312139"/>
            <a:ext cx="403796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</a:t>
            </a: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includes the station site, the player page, and the app ad unit data</a:t>
            </a:r>
          </a:p>
        </p:txBody>
      </p:sp>
    </p:spTree>
    <p:extLst>
      <p:ext uri="{BB962C8B-B14F-4D97-AF65-F5344CB8AC3E}">
        <p14:creationId xmlns:p14="http://schemas.microsoft.com/office/powerpoint/2010/main" val="252036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737</TotalTime>
  <Words>364</Words>
  <Application>Microsoft Macintosh PowerPoint</Application>
  <PresentationFormat>On-screen Show (4:3)</PresentationFormat>
  <Paragraphs>91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Talia Green</cp:lastModifiedBy>
  <cp:revision>60</cp:revision>
  <dcterms:created xsi:type="dcterms:W3CDTF">2023-12-20T15:47:37Z</dcterms:created>
  <dcterms:modified xsi:type="dcterms:W3CDTF">2026-01-12T15:41:08Z</dcterms:modified>
</cp:coreProperties>
</file>