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801"/>
    <a:srgbClr val="0451D4"/>
    <a:srgbClr val="1F93DE"/>
    <a:srgbClr val="1075BC"/>
    <a:srgbClr val="ED1C24"/>
    <a:srgbClr val="E95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7307" autoAdjust="0"/>
  </p:normalViewPr>
  <p:slideViewPr>
    <p:cSldViewPr snapToGrid="0" showGuides="1">
      <p:cViewPr varScale="1">
        <p:scale>
          <a:sx n="88" d="100"/>
          <a:sy n="88" d="100"/>
        </p:scale>
        <p:origin x="7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51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9382724964786535"/>
          <c:w val="1"/>
          <c:h val="0.66183645668060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percent</c:v>
                </c:pt>
              </c:strCache>
            </c:strRef>
          </c:tx>
          <c:spPr>
            <a:gradFill flip="none" rotWithShape="1">
              <a:gsLst>
                <a:gs pos="0">
                  <a:srgbClr val="008CCA">
                    <a:alpha val="100000"/>
                  </a:srgbClr>
                </a:gs>
                <a:gs pos="100000">
                  <a:srgbClr val="042B54">
                    <a:alpha val="100000"/>
                  </a:srgbClr>
                </a:gs>
              </a:gsLst>
              <a:lin ang="5400000" scaled="1"/>
              <a:tileRect/>
            </a:gra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23-49B0-B59D-C3E37731A2E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23-49B0-B59D-C3E37731A2E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123-49B0-B59D-C3E37731A2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  <a:latin typeface="Century Gothic" panose="020B0502020202020204" pitchFamily="34" charset="0"/>
                    <a:cs typeface="Poppins SemiBold" panose="000007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0.16</c:v>
                </c:pt>
                <c:pt idx="1">
                  <c:v>0.26</c:v>
                </c:pt>
                <c:pt idx="2">
                  <c:v>0.27</c:v>
                </c:pt>
                <c:pt idx="3">
                  <c:v>0.16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23-49B0-B59D-C3E37731A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529551472"/>
        <c:axId val="535124896"/>
      </c:barChart>
      <c:catAx>
        <c:axId val="52955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 baseline="0">
                <a:solidFill>
                  <a:schemeClr val="tx1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535124896"/>
        <c:crosses val="autoZero"/>
        <c:auto val="1"/>
        <c:lblAlgn val="ctr"/>
        <c:lblOffset val="100"/>
        <c:noMultiLvlLbl val="0"/>
      </c:catAx>
      <c:valAx>
        <c:axId val="535124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2955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49-EF4E-8307-7629F47957F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49-EF4E-8307-7629F47957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49-EF4E-8307-7629F4795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07-453D-A78C-37DACDC0532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07-453D-A78C-37DACDC0532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07-453D-A78C-37DACDC05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E-405F-B7C6-2DD76DD1BD2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E-405F-B7C6-2DD76DD1BD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E-405F-B7C6-2DD76DD1B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E5-43F0-AF9E-654A04A8E16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E5-43F0-AF9E-654A04A8E16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5-43F0-AF9E-654A04A8E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2-433C-83AF-0F36AE2403C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42-433C-83AF-0F36AE2403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42-433C-83AF-0F36AE240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5A-45A3-B4C4-54E4B0A0A80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5A-45A3-B4C4-54E4B0A0A8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A-45A3-B4C4-54E4B0A0A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D8-4A58-8B45-8E6FEDF213B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D8-4A58-8B45-8E6FEDF213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8-4A58-8B45-8E6FEDF2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C4-434F-893D-8C9EE7E2F9F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C4-434F-893D-8C9EE7E2F9F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C4-434F-893D-8C9EE7E2F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6E983-30C6-9675-287D-120127C59F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52C59-A625-6C64-C105-9015F25779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207D7-45E7-49A6-87E4-C6912F225F09}" type="datetimeFigureOut">
              <a:rPr lang="sr-Cyrl-RS" smtClean="0">
                <a:latin typeface="Century Gothic" panose="020B0502020202020204" pitchFamily="34" charset="0"/>
              </a:rPr>
              <a:t>12.01.2026.</a:t>
            </a:fld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C4AC4-D129-82E6-FDC4-A52FD0F14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E1AC1-B5BD-A396-CE9D-4BBA73536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C19B7-4491-42AF-96A4-5AF555A0E642}" type="slidenum">
              <a:rPr lang="sr-Cyrl-RS" smtClean="0">
                <a:latin typeface="Century Gothic" panose="020B0502020202020204" pitchFamily="34" charset="0"/>
              </a:rPr>
              <a:t>‹#›</a:t>
            </a:fld>
            <a:endParaRPr lang="sr-Cyrl-R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265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B3277-95DB-4FC0-A7CA-DDFCD9E5C329}" type="datetimeFigureOut">
              <a:rPr lang="sr-Cyrl-RS" smtClean="0"/>
              <a:t>12.01.2026.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9F034-721B-479F-914F-296B85F711F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484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9F034-721B-479F-914F-296B85F711F8}" type="slidenum">
              <a:rPr kumimoji="0" lang="sr-Cyrl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r-Cyrl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06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CCBB4-4266-44F2-3B07-A69B35632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1B3A67-1043-41CE-BAA8-F3B779307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DC049-40B7-76CF-5484-6635DD98D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28194-6845-3DCA-72EB-BD14DDA0B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9F034-721B-479F-914F-296B85F711F8}" type="slidenum">
              <a:rPr kumimoji="0" lang="sr-Cyrl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r-Cyrl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40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86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645C627E-FCB3-FBA1-CD31-D00206B6C6CE}"/>
              </a:ext>
            </a:extLst>
          </p:cNvPr>
          <p:cNvSpPr/>
          <p:nvPr userDrawn="1"/>
        </p:nvSpPr>
        <p:spPr>
          <a:xfrm>
            <a:off x="0" y="1"/>
            <a:ext cx="9144003" cy="993421"/>
          </a:xfrm>
          <a:custGeom>
            <a:avLst/>
            <a:gdLst/>
            <a:ahLst/>
            <a:cxnLst/>
            <a:rect l="l" t="t" r="r" b="b"/>
            <a:pathLst>
              <a:path w="3612445" h="572313">
                <a:moveTo>
                  <a:pt x="0" y="0"/>
                </a:moveTo>
                <a:lnTo>
                  <a:pt x="3612445" y="0"/>
                </a:lnTo>
                <a:lnTo>
                  <a:pt x="3612445" y="572313"/>
                </a:lnTo>
                <a:lnTo>
                  <a:pt x="0" y="572313"/>
                </a:lnTo>
                <a:close/>
              </a:path>
            </a:pathLst>
          </a:custGeom>
          <a:gradFill rotWithShape="1"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en-US" sz="1583" dirty="0"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09BE82-872B-D354-3688-0D2AD8D1E5DA}"/>
              </a:ext>
            </a:extLst>
          </p:cNvPr>
          <p:cNvSpPr/>
          <p:nvPr userDrawn="1"/>
        </p:nvSpPr>
        <p:spPr>
          <a:xfrm>
            <a:off x="334774" y="119064"/>
            <a:ext cx="1386477" cy="755296"/>
          </a:xfrm>
          <a:prstGeom prst="roundRect">
            <a:avLst>
              <a:gd name="adj" fmla="val 1647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114A1E-CBD1-AE53-E49C-96DFAD87E520}"/>
              </a:ext>
            </a:extLst>
          </p:cNvPr>
          <p:cNvGrpSpPr/>
          <p:nvPr userDrawn="1"/>
        </p:nvGrpSpPr>
        <p:grpSpPr>
          <a:xfrm>
            <a:off x="6036854" y="119064"/>
            <a:ext cx="704704" cy="140174"/>
            <a:chOff x="5776456" y="163269"/>
            <a:chExt cx="704704" cy="14017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A0C94A3-CDF7-D58A-A9BB-1CFB01B94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6456" y="163269"/>
              <a:ext cx="140174" cy="1401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76CBE1-0DEE-2010-48D8-2DAB7066C587}"/>
                </a:ext>
              </a:extLst>
            </p:cNvPr>
            <p:cNvSpPr txBox="1"/>
            <p:nvPr/>
          </p:nvSpPr>
          <p:spPr>
            <a:xfrm>
              <a:off x="5971405" y="179495"/>
              <a:ext cx="509755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@989magic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92BF9B-3471-446C-3701-AD7F7993137C}"/>
              </a:ext>
            </a:extLst>
          </p:cNvPr>
          <p:cNvGrpSpPr/>
          <p:nvPr userDrawn="1"/>
        </p:nvGrpSpPr>
        <p:grpSpPr>
          <a:xfrm>
            <a:off x="7966644" y="119064"/>
            <a:ext cx="842582" cy="140174"/>
            <a:chOff x="7873360" y="163269"/>
            <a:chExt cx="842582" cy="140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01C885-91B5-7AA9-BEA9-E39078DD686B}"/>
                </a:ext>
              </a:extLst>
            </p:cNvPr>
            <p:cNvSpPr txBox="1"/>
            <p:nvPr/>
          </p:nvSpPr>
          <p:spPr>
            <a:xfrm>
              <a:off x="8084359" y="179495"/>
              <a:ext cx="63158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@989MagicFM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82757CB-37F7-C139-95DE-86585AFE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3360" y="163269"/>
              <a:ext cx="140174" cy="14017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F7A629-0CBD-BC24-FFB1-14EB0BC1D4B0}"/>
              </a:ext>
            </a:extLst>
          </p:cNvPr>
          <p:cNvGrpSpPr/>
          <p:nvPr userDrawn="1"/>
        </p:nvGrpSpPr>
        <p:grpSpPr>
          <a:xfrm>
            <a:off x="3777803" y="119064"/>
            <a:ext cx="866337" cy="161764"/>
            <a:chOff x="3584575" y="152474"/>
            <a:chExt cx="866337" cy="1617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DC4312-23F1-DB0F-02B4-05F79F027F7D}"/>
                </a:ext>
              </a:extLst>
            </p:cNvPr>
            <p:cNvSpPr txBox="1"/>
            <p:nvPr userDrawn="1"/>
          </p:nvSpPr>
          <p:spPr>
            <a:xfrm>
              <a:off x="3796601" y="179495"/>
              <a:ext cx="654311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(719) 715-0989 </a:t>
              </a:r>
            </a:p>
          </p:txBody>
        </p:sp>
        <p:pic>
          <p:nvPicPr>
            <p:cNvPr id="16" name="Picture 36">
              <a:extLst>
                <a:ext uri="{FF2B5EF4-FFF2-40B4-BE49-F238E27FC236}">
                  <a16:creationId xmlns:a16="http://schemas.microsoft.com/office/drawing/2014/main" id="{F299975E-EE65-FC8E-91FC-DAD88D166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584575" y="152474"/>
              <a:ext cx="174326" cy="16176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1464B0-9A32-B3E4-71DC-7F2FF82A2DC9}"/>
              </a:ext>
            </a:extLst>
          </p:cNvPr>
          <p:cNvGrpSpPr/>
          <p:nvPr userDrawn="1"/>
        </p:nvGrpSpPr>
        <p:grpSpPr>
          <a:xfrm>
            <a:off x="4847423" y="119064"/>
            <a:ext cx="986148" cy="145178"/>
            <a:chOff x="4567017" y="160767"/>
            <a:chExt cx="986148" cy="1451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D52EEB-DE71-ABB6-CFBE-53FACBCC8083}"/>
                </a:ext>
              </a:extLst>
            </p:cNvPr>
            <p:cNvSpPr txBox="1"/>
            <p:nvPr userDrawn="1"/>
          </p:nvSpPr>
          <p:spPr>
            <a:xfrm>
              <a:off x="4780518" y="179495"/>
              <a:ext cx="772647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989magicfm.com</a:t>
              </a:r>
            </a:p>
          </p:txBody>
        </p:sp>
        <p:pic>
          <p:nvPicPr>
            <p:cNvPr id="22" name="Picture 40">
              <a:extLst>
                <a:ext uri="{FF2B5EF4-FFF2-40B4-BE49-F238E27FC236}">
                  <a16:creationId xmlns:a16="http://schemas.microsoft.com/office/drawing/2014/main" id="{780F463D-3786-E351-0509-5ACBDC0972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567017" y="160767"/>
              <a:ext cx="145176" cy="14517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42F4E0-E522-1CFA-A8EE-48E6D822E0B7}"/>
              </a:ext>
            </a:extLst>
          </p:cNvPr>
          <p:cNvGrpSpPr/>
          <p:nvPr userDrawn="1"/>
        </p:nvGrpSpPr>
        <p:grpSpPr>
          <a:xfrm>
            <a:off x="6944841" y="119064"/>
            <a:ext cx="818520" cy="140176"/>
            <a:chOff x="6811555" y="163268"/>
            <a:chExt cx="818520" cy="140176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6926B517-32CE-BFEF-48C8-B51F73520F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1555" y="163268"/>
              <a:ext cx="140176" cy="1401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8E5132-5EDE-823B-19AA-6BB6284E108F}"/>
                </a:ext>
              </a:extLst>
            </p:cNvPr>
            <p:cNvSpPr txBox="1"/>
            <p:nvPr userDrawn="1"/>
          </p:nvSpPr>
          <p:spPr>
            <a:xfrm>
              <a:off x="7006506" y="179495"/>
              <a:ext cx="623569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@989magicfm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08B4FAD-61F7-07E5-2111-F321E2BE38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39" y="195769"/>
            <a:ext cx="1211346" cy="6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3.xml"/><Relationship Id="rId18" Type="http://schemas.openxmlformats.org/officeDocument/2006/relationships/chart" Target="../charts/chart6.xml"/><Relationship Id="rId26" Type="http://schemas.openxmlformats.org/officeDocument/2006/relationships/image" Target="../media/image28.png"/><Relationship Id="rId3" Type="http://schemas.openxmlformats.org/officeDocument/2006/relationships/chart" Target="../charts/chart1.xml"/><Relationship Id="rId21" Type="http://schemas.openxmlformats.org/officeDocument/2006/relationships/image" Target="../media/image23.svg"/><Relationship Id="rId34" Type="http://schemas.openxmlformats.org/officeDocument/2006/relationships/image" Target="../media/image34.png"/><Relationship Id="rId7" Type="http://schemas.openxmlformats.org/officeDocument/2006/relationships/image" Target="../media/image15.svg"/><Relationship Id="rId12" Type="http://schemas.openxmlformats.org/officeDocument/2006/relationships/chart" Target="../charts/chart2.xml"/><Relationship Id="rId17" Type="http://schemas.openxmlformats.org/officeDocument/2006/relationships/chart" Target="../charts/chart5.xml"/><Relationship Id="rId25" Type="http://schemas.openxmlformats.org/officeDocument/2006/relationships/image" Target="../media/image27.svg"/><Relationship Id="rId3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sv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26.png"/><Relationship Id="rId32" Type="http://schemas.openxmlformats.org/officeDocument/2006/relationships/image" Target="../media/image33.svg"/><Relationship Id="rId5" Type="http://schemas.openxmlformats.org/officeDocument/2006/relationships/image" Target="../media/image13.svg"/><Relationship Id="rId15" Type="http://schemas.openxmlformats.org/officeDocument/2006/relationships/image" Target="../media/image20.pn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36" Type="http://schemas.openxmlformats.org/officeDocument/2006/relationships/chart" Target="../charts/chart10.xml"/><Relationship Id="rId10" Type="http://schemas.openxmlformats.org/officeDocument/2006/relationships/image" Target="../media/image18.png"/><Relationship Id="rId19" Type="http://schemas.openxmlformats.org/officeDocument/2006/relationships/chart" Target="../charts/chart7.xml"/><Relationship Id="rId31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chart" Target="../charts/chart4.xml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chart" Target="../charts/chart8.xml"/><Relationship Id="rId35" Type="http://schemas.openxmlformats.org/officeDocument/2006/relationships/image" Target="../media/image35.svg"/><Relationship Id="rId8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A0C78-5CBB-C50C-4E5D-A9CDBD768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FE07FE-1408-1360-740C-A917D84B518E}"/>
              </a:ext>
            </a:extLst>
          </p:cNvPr>
          <p:cNvSpPr/>
          <p:nvPr/>
        </p:nvSpPr>
        <p:spPr>
          <a:xfrm>
            <a:off x="334774" y="1283361"/>
            <a:ext cx="8474452" cy="1828480"/>
          </a:xfrm>
          <a:prstGeom prst="roundRect">
            <a:avLst>
              <a:gd name="adj" fmla="val 678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9" name="Wykres 127">
            <a:extLst>
              <a:ext uri="{FF2B5EF4-FFF2-40B4-BE49-F238E27FC236}">
                <a16:creationId xmlns:a16="http://schemas.microsoft.com/office/drawing/2014/main" id="{637EF379-BE0A-A422-6361-6A1A1FE4A2B5}"/>
              </a:ext>
            </a:extLst>
          </p:cNvPr>
          <p:cNvGraphicFramePr/>
          <p:nvPr/>
        </p:nvGraphicFramePr>
        <p:xfrm>
          <a:off x="501847" y="1617225"/>
          <a:ext cx="3577570" cy="142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5EC5CDF-763E-13C2-C560-295DBBD88F08}"/>
              </a:ext>
            </a:extLst>
          </p:cNvPr>
          <p:cNvSpPr txBox="1"/>
          <p:nvPr/>
        </p:nvSpPr>
        <p:spPr>
          <a:xfrm>
            <a:off x="1860563" y="319705"/>
            <a:ext cx="519301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#1 in connected car listening over the past week with a 16% share and 19% cume!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5F7579-0EB9-8232-5FF6-E25E5B354E06}"/>
              </a:ext>
            </a:extLst>
          </p:cNvPr>
          <p:cNvSpPr/>
          <p:nvPr/>
        </p:nvSpPr>
        <p:spPr>
          <a:xfrm>
            <a:off x="582307" y="1432559"/>
            <a:ext cx="119904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Age Breakdown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FE8FC90-A432-405C-771D-57587DC8DFE7}"/>
              </a:ext>
            </a:extLst>
          </p:cNvPr>
          <p:cNvSpPr/>
          <p:nvPr/>
        </p:nvSpPr>
        <p:spPr>
          <a:xfrm>
            <a:off x="4719387" y="1846753"/>
            <a:ext cx="1407620" cy="471394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6653495A-1D2C-4A5F-122E-1D1B92BCB2A0}"/>
              </a:ext>
            </a:extLst>
          </p:cNvPr>
          <p:cNvSpPr/>
          <p:nvPr/>
        </p:nvSpPr>
        <p:spPr>
          <a:xfrm>
            <a:off x="5079237" y="1928562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61%</a:t>
            </a:r>
          </a:p>
        </p:txBody>
      </p:sp>
      <p:sp>
        <p:nvSpPr>
          <p:cNvPr id="61" name="Rectangle 42">
            <a:extLst>
              <a:ext uri="{FF2B5EF4-FFF2-40B4-BE49-F238E27FC236}">
                <a16:creationId xmlns:a16="http://schemas.microsoft.com/office/drawing/2014/main" id="{F640D782-7C12-F7CD-20D6-1E4350A5D1C0}"/>
              </a:ext>
            </a:extLst>
          </p:cNvPr>
          <p:cNvSpPr/>
          <p:nvPr/>
        </p:nvSpPr>
        <p:spPr>
          <a:xfrm>
            <a:off x="5473324" y="1959340"/>
            <a:ext cx="7200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Female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A7E4E7-19F5-FD9F-CFDD-5F8E14D79FC7}"/>
              </a:ext>
            </a:extLst>
          </p:cNvPr>
          <p:cNvSpPr/>
          <p:nvPr/>
        </p:nvSpPr>
        <p:spPr>
          <a:xfrm>
            <a:off x="4716364" y="1432559"/>
            <a:ext cx="14555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Gender Breakdown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D7F0FA7-5240-FB34-856D-059C9640260A}"/>
              </a:ext>
            </a:extLst>
          </p:cNvPr>
          <p:cNvSpPr/>
          <p:nvPr/>
        </p:nvSpPr>
        <p:spPr>
          <a:xfrm>
            <a:off x="4719387" y="2489465"/>
            <a:ext cx="1407620" cy="471394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Rectangle 42">
            <a:extLst>
              <a:ext uri="{FF2B5EF4-FFF2-40B4-BE49-F238E27FC236}">
                <a16:creationId xmlns:a16="http://schemas.microsoft.com/office/drawing/2014/main" id="{DA88CF35-BF8A-43B5-1424-E1C3BD8D8202}"/>
              </a:ext>
            </a:extLst>
          </p:cNvPr>
          <p:cNvSpPr/>
          <p:nvPr/>
        </p:nvSpPr>
        <p:spPr>
          <a:xfrm>
            <a:off x="5079237" y="2571274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39%</a:t>
            </a:r>
          </a:p>
        </p:txBody>
      </p:sp>
      <p:sp>
        <p:nvSpPr>
          <p:cNvPr id="67" name="Rectangle 42">
            <a:extLst>
              <a:ext uri="{FF2B5EF4-FFF2-40B4-BE49-F238E27FC236}">
                <a16:creationId xmlns:a16="http://schemas.microsoft.com/office/drawing/2014/main" id="{FBE2770A-E192-6B5D-889C-220D35AA97D2}"/>
              </a:ext>
            </a:extLst>
          </p:cNvPr>
          <p:cNvSpPr/>
          <p:nvPr/>
        </p:nvSpPr>
        <p:spPr>
          <a:xfrm>
            <a:off x="5473324" y="2602052"/>
            <a:ext cx="5554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Male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4148807-F8AF-E194-1641-2E56101C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32790" y="2601939"/>
            <a:ext cx="246448" cy="24644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94B56B2E-E183-FA75-1176-48A39EE80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2790" y="1959226"/>
            <a:ext cx="246448" cy="24644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91E49DF-6622-4E31-26E7-B9A7863E619D}"/>
              </a:ext>
            </a:extLst>
          </p:cNvPr>
          <p:cNvCxnSpPr>
            <a:cxnSpLocks/>
          </p:cNvCxnSpPr>
          <p:nvPr/>
        </p:nvCxnSpPr>
        <p:spPr>
          <a:xfrm>
            <a:off x="4379617" y="1440034"/>
            <a:ext cx="0" cy="1517449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AEBC47C-CECD-64BF-179E-9BDA8F2C8B08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467B82-C640-0018-2FDD-BB8B20BB4E82}"/>
              </a:ext>
            </a:extLst>
          </p:cNvPr>
          <p:cNvSpPr txBox="1"/>
          <p:nvPr/>
        </p:nvSpPr>
        <p:spPr>
          <a:xfrm>
            <a:off x="60256" y="6321156"/>
            <a:ext cx="8690937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Xperi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DTS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Autostage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Dec 1-Dec 7; Share; Cume; Sample Size: 9,513 Cars; | Colorado Springs-Pueblo, CO; 2025 Spring MRI-Simmons Market-by-Market; A18+; CHR format.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5BA3F9-0BCB-071D-5D9B-90EEF1B138A0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329E89C-6F2E-5DEA-36B9-B7EFEB7CB169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62EDDEB-9B1D-9A69-5871-7A191F003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29187A-D572-1335-EEBE-29307D9F0EA9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2026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2C78F3-E8B3-0EA3-DDE3-84BA9F2EBAEA}"/>
              </a:ext>
            </a:extLst>
          </p:cNvPr>
          <p:cNvSpPr/>
          <p:nvPr/>
        </p:nvSpPr>
        <p:spPr>
          <a:xfrm>
            <a:off x="6586527" y="1410225"/>
            <a:ext cx="2098820" cy="3772302"/>
          </a:xfrm>
          <a:prstGeom prst="roundRect">
            <a:avLst>
              <a:gd name="adj" fmla="val 5466"/>
            </a:avLst>
          </a:prstGeom>
          <a:gradFill flip="none" rotWithShape="1"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9F2F0-9824-ACE1-0783-32BE5DCF92BF}"/>
              </a:ext>
            </a:extLst>
          </p:cNvPr>
          <p:cNvSpPr/>
          <p:nvPr/>
        </p:nvSpPr>
        <p:spPr>
          <a:xfrm>
            <a:off x="7382663" y="1493832"/>
            <a:ext cx="50654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Lineup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D64C1740-E85C-6D86-AB26-D82F13BD4807}"/>
              </a:ext>
            </a:extLst>
          </p:cNvPr>
          <p:cNvSpPr/>
          <p:nvPr/>
        </p:nvSpPr>
        <p:spPr>
          <a:xfrm>
            <a:off x="7482513" y="2041379"/>
            <a:ext cx="997068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Jubal Show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6a-10a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07FA4-F162-5707-164B-CFA8626E75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5421" y="1957695"/>
            <a:ext cx="467451" cy="467451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12" name="Rectangle 51">
            <a:extLst>
              <a:ext uri="{FF2B5EF4-FFF2-40B4-BE49-F238E27FC236}">
                <a16:creationId xmlns:a16="http://schemas.microsoft.com/office/drawing/2014/main" id="{EB045EDB-3A7B-1181-B073-B78AB2CA7C6E}"/>
              </a:ext>
            </a:extLst>
          </p:cNvPr>
          <p:cNvSpPr/>
          <p:nvPr/>
        </p:nvSpPr>
        <p:spPr>
          <a:xfrm>
            <a:off x="7482513" y="2803647"/>
            <a:ext cx="873637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Dallace Jade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10a-3p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A835C-07D0-07BA-4372-D49984BBF8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5421" y="2719963"/>
            <a:ext cx="467451" cy="467451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14" name="Rectangle 51">
            <a:extLst>
              <a:ext uri="{FF2B5EF4-FFF2-40B4-BE49-F238E27FC236}">
                <a16:creationId xmlns:a16="http://schemas.microsoft.com/office/drawing/2014/main" id="{116D08C7-4A65-447C-FC1D-1E4712937B4B}"/>
              </a:ext>
            </a:extLst>
          </p:cNvPr>
          <p:cNvSpPr/>
          <p:nvPr/>
        </p:nvSpPr>
        <p:spPr>
          <a:xfrm>
            <a:off x="7482513" y="3565915"/>
            <a:ext cx="663643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Jeff Haber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3p-7p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DB3856-4F1A-BB03-673E-6F978893F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5421" y="3482230"/>
            <a:ext cx="467451" cy="467451"/>
          </a:xfrm>
          <a:prstGeom prst="roundRect">
            <a:avLst/>
          </a:prstGeom>
          <a:solidFill>
            <a:schemeClr val="bg1"/>
          </a:solidFill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A737B1-7C24-BBDA-7940-CC5B464D1301}"/>
              </a:ext>
            </a:extLst>
          </p:cNvPr>
          <p:cNvCxnSpPr>
            <a:cxnSpLocks/>
          </p:cNvCxnSpPr>
          <p:nvPr/>
        </p:nvCxnSpPr>
        <p:spPr>
          <a:xfrm flipH="1">
            <a:off x="6845421" y="1810286"/>
            <a:ext cx="1581032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11B039-A72A-861A-6EF2-D80A63678B1D}"/>
              </a:ext>
            </a:extLst>
          </p:cNvPr>
          <p:cNvCxnSpPr>
            <a:cxnSpLocks/>
          </p:cNvCxnSpPr>
          <p:nvPr/>
        </p:nvCxnSpPr>
        <p:spPr>
          <a:xfrm flipH="1">
            <a:off x="6845421" y="2572554"/>
            <a:ext cx="1581032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0A1774-6DE7-09CC-E92B-C9C68531A20B}"/>
              </a:ext>
            </a:extLst>
          </p:cNvPr>
          <p:cNvCxnSpPr>
            <a:cxnSpLocks/>
          </p:cNvCxnSpPr>
          <p:nvPr/>
        </p:nvCxnSpPr>
        <p:spPr>
          <a:xfrm flipH="1">
            <a:off x="6845421" y="3334822"/>
            <a:ext cx="1581032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DB829B-2ADB-441D-2C6E-ED772BD3417D}"/>
              </a:ext>
            </a:extLst>
          </p:cNvPr>
          <p:cNvCxnSpPr>
            <a:cxnSpLocks/>
          </p:cNvCxnSpPr>
          <p:nvPr/>
        </p:nvCxnSpPr>
        <p:spPr>
          <a:xfrm flipH="1">
            <a:off x="6845421" y="4097090"/>
            <a:ext cx="1581032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1">
            <a:extLst>
              <a:ext uri="{FF2B5EF4-FFF2-40B4-BE49-F238E27FC236}">
                <a16:creationId xmlns:a16="http://schemas.microsoft.com/office/drawing/2014/main" id="{1651612E-160F-43C1-B853-06FA4AC62C32}"/>
              </a:ext>
            </a:extLst>
          </p:cNvPr>
          <p:cNvSpPr/>
          <p:nvPr/>
        </p:nvSpPr>
        <p:spPr>
          <a:xfrm>
            <a:off x="7482513" y="4328183"/>
            <a:ext cx="1383788" cy="62324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Late Night Debrief With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Soliyah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Sage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7p-10p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7321AAD-3F64-9FA6-ADDF-A12148E8C5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5421" y="4366500"/>
            <a:ext cx="467451" cy="467451"/>
          </a:xfrm>
          <a:prstGeom prst="roundRect">
            <a:avLst/>
          </a:prstGeom>
          <a:solidFill>
            <a:schemeClr val="bg1"/>
          </a:solidFill>
        </p:spPr>
      </p:pic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9668DD9D-4B5A-1A73-D128-4E48989A36F4}"/>
              </a:ext>
            </a:extLst>
          </p:cNvPr>
          <p:cNvGraphicFramePr/>
          <p:nvPr/>
        </p:nvGraphicFramePr>
        <p:xfrm>
          <a:off x="4669808" y="364092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2" name="Oval 61">
            <a:extLst>
              <a:ext uri="{FF2B5EF4-FFF2-40B4-BE49-F238E27FC236}">
                <a16:creationId xmlns:a16="http://schemas.microsoft.com/office/drawing/2014/main" id="{8CC923ED-6166-FDC6-0F7F-5C44F4B4ED2D}"/>
              </a:ext>
            </a:extLst>
          </p:cNvPr>
          <p:cNvSpPr/>
          <p:nvPr/>
        </p:nvSpPr>
        <p:spPr>
          <a:xfrm>
            <a:off x="4883676" y="3858658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DE4DB3-FC33-A4B3-80D3-44AFDB94DBF9}"/>
              </a:ext>
            </a:extLst>
          </p:cNvPr>
          <p:cNvSpPr/>
          <p:nvPr/>
        </p:nvSpPr>
        <p:spPr>
          <a:xfrm>
            <a:off x="620794" y="3220944"/>
            <a:ext cx="553677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If you’re looking to reach an audience in the age of acquisition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AND upgrades, look no further than Magic FM.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AE57A0A-E628-8861-F3C1-83D34762A19B}"/>
              </a:ext>
            </a:extLst>
          </p:cNvPr>
          <p:cNvSpPr/>
          <p:nvPr/>
        </p:nvSpPr>
        <p:spPr>
          <a:xfrm>
            <a:off x="1154652" y="4134639"/>
            <a:ext cx="6267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Employed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28F9AC-9701-EC9E-1C19-EA0D9280DE3B}"/>
              </a:ext>
            </a:extLst>
          </p:cNvPr>
          <p:cNvSpPr txBox="1"/>
          <p:nvPr/>
        </p:nvSpPr>
        <p:spPr>
          <a:xfrm>
            <a:off x="1154652" y="3854465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74%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F5C2ED58-2899-8A09-EA8D-CEC3908D1216}"/>
              </a:ext>
            </a:extLst>
          </p:cNvPr>
          <p:cNvGraphicFramePr/>
          <p:nvPr/>
        </p:nvGraphicFramePr>
        <p:xfrm>
          <a:off x="349156" y="364092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2" name="Oval 91">
            <a:extLst>
              <a:ext uri="{FF2B5EF4-FFF2-40B4-BE49-F238E27FC236}">
                <a16:creationId xmlns:a16="http://schemas.microsoft.com/office/drawing/2014/main" id="{9A3E77F4-E1CA-08AA-80C7-830695B0AEF0}"/>
              </a:ext>
            </a:extLst>
          </p:cNvPr>
          <p:cNvSpPr/>
          <p:nvPr/>
        </p:nvSpPr>
        <p:spPr>
          <a:xfrm>
            <a:off x="569555" y="3858658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CE70D7F-61BC-8532-CF5C-A50376D152EF}"/>
              </a:ext>
            </a:extLst>
          </p:cNvPr>
          <p:cNvSpPr/>
          <p:nvPr/>
        </p:nvSpPr>
        <p:spPr>
          <a:xfrm>
            <a:off x="3314317" y="4134639"/>
            <a:ext cx="81432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Homeowners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0D0030-4FA9-D17F-BA30-D353C99029A5}"/>
              </a:ext>
            </a:extLst>
          </p:cNvPr>
          <p:cNvSpPr txBox="1"/>
          <p:nvPr/>
        </p:nvSpPr>
        <p:spPr>
          <a:xfrm>
            <a:off x="3314317" y="3854465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65%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5451FA11-C8D2-5813-7AD8-C70C660A72D4}"/>
              </a:ext>
            </a:extLst>
          </p:cNvPr>
          <p:cNvGraphicFramePr/>
          <p:nvPr/>
        </p:nvGraphicFramePr>
        <p:xfrm>
          <a:off x="2508821" y="364092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122" name="Graphic 121">
            <a:extLst>
              <a:ext uri="{FF2B5EF4-FFF2-40B4-BE49-F238E27FC236}">
                <a16:creationId xmlns:a16="http://schemas.microsoft.com/office/drawing/2014/main" id="{A22AC338-A1CD-8AFD-1009-49B700F91B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973900" y="3948882"/>
            <a:ext cx="243548" cy="243548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60E9D56-05D2-161A-174C-2F09E7F37595}"/>
              </a:ext>
            </a:extLst>
          </p:cNvPr>
          <p:cNvSpPr/>
          <p:nvPr/>
        </p:nvSpPr>
        <p:spPr>
          <a:xfrm>
            <a:off x="2729220" y="3858658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3DF11D5-C128-61A5-97D8-77309816AED2}"/>
              </a:ext>
            </a:extLst>
          </p:cNvPr>
          <p:cNvSpPr/>
          <p:nvPr/>
        </p:nvSpPr>
        <p:spPr>
          <a:xfrm>
            <a:off x="5468773" y="4134639"/>
            <a:ext cx="844783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Earn $75,000+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2B339C-2461-94AE-6F84-54A064CF6485}"/>
              </a:ext>
            </a:extLst>
          </p:cNvPr>
          <p:cNvSpPr txBox="1"/>
          <p:nvPr/>
        </p:nvSpPr>
        <p:spPr>
          <a:xfrm>
            <a:off x="5468773" y="3854465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50%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C13FB291-0AC9-1FD7-171A-CD2B1D500CBE}"/>
              </a:ext>
            </a:extLst>
          </p:cNvPr>
          <p:cNvGraphicFramePr/>
          <p:nvPr/>
        </p:nvGraphicFramePr>
        <p:xfrm>
          <a:off x="4672057" y="4492762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09" name="Oval 108">
            <a:extLst>
              <a:ext uri="{FF2B5EF4-FFF2-40B4-BE49-F238E27FC236}">
                <a16:creationId xmlns:a16="http://schemas.microsoft.com/office/drawing/2014/main" id="{D4484B65-2B27-45A1-7D4F-5431867C821C}"/>
              </a:ext>
            </a:extLst>
          </p:cNvPr>
          <p:cNvSpPr/>
          <p:nvPr/>
        </p:nvSpPr>
        <p:spPr>
          <a:xfrm>
            <a:off x="4885925" y="4710494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D5E064-C4A9-9D9E-AD87-AF7FC5D9FD6D}"/>
              </a:ext>
            </a:extLst>
          </p:cNvPr>
          <p:cNvSpPr/>
          <p:nvPr/>
        </p:nvSpPr>
        <p:spPr>
          <a:xfrm>
            <a:off x="1148422" y="4986475"/>
            <a:ext cx="92333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One+ children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(&lt;18)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DE7AC7D-5A6A-3942-1B64-4ACB3A408468}"/>
              </a:ext>
            </a:extLst>
          </p:cNvPr>
          <p:cNvSpPr txBox="1"/>
          <p:nvPr/>
        </p:nvSpPr>
        <p:spPr>
          <a:xfrm>
            <a:off x="1148422" y="4706301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41%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AC17ED2C-AD10-5A92-2F5C-7814AADA0CDF}"/>
              </a:ext>
            </a:extLst>
          </p:cNvPr>
          <p:cNvGraphicFramePr/>
          <p:nvPr/>
        </p:nvGraphicFramePr>
        <p:xfrm>
          <a:off x="342926" y="4492762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F4FD30ED-E985-1C16-2E99-D56DC4A64DF9}"/>
              </a:ext>
            </a:extLst>
          </p:cNvPr>
          <p:cNvSpPr/>
          <p:nvPr/>
        </p:nvSpPr>
        <p:spPr>
          <a:xfrm>
            <a:off x="563325" y="4710494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BEE3C8B-826D-F913-1B71-AEBDC217E3DD}"/>
              </a:ext>
            </a:extLst>
          </p:cNvPr>
          <p:cNvSpPr/>
          <p:nvPr/>
        </p:nvSpPr>
        <p:spPr>
          <a:xfrm>
            <a:off x="3312081" y="4986475"/>
            <a:ext cx="7341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White collar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117593A-F47C-327D-1D63-990BAE1C7A26}"/>
              </a:ext>
            </a:extLst>
          </p:cNvPr>
          <p:cNvSpPr txBox="1"/>
          <p:nvPr/>
        </p:nvSpPr>
        <p:spPr>
          <a:xfrm>
            <a:off x="3312081" y="4706301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50%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99754A29-4DC2-9561-2D26-51ADB867513E}"/>
              </a:ext>
            </a:extLst>
          </p:cNvPr>
          <p:cNvGraphicFramePr/>
          <p:nvPr/>
        </p:nvGraphicFramePr>
        <p:xfrm>
          <a:off x="2506585" y="4492762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17" name="Oval 116">
            <a:extLst>
              <a:ext uri="{FF2B5EF4-FFF2-40B4-BE49-F238E27FC236}">
                <a16:creationId xmlns:a16="http://schemas.microsoft.com/office/drawing/2014/main" id="{249D390F-61BB-4DEF-1E37-6120A0FB26AF}"/>
              </a:ext>
            </a:extLst>
          </p:cNvPr>
          <p:cNvSpPr/>
          <p:nvPr/>
        </p:nvSpPr>
        <p:spPr>
          <a:xfrm>
            <a:off x="2726984" y="4710494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32354DE-BC5C-EF50-95CF-47CD053C8A1B}"/>
              </a:ext>
            </a:extLst>
          </p:cNvPr>
          <p:cNvSpPr/>
          <p:nvPr/>
        </p:nvSpPr>
        <p:spPr>
          <a:xfrm>
            <a:off x="5471022" y="4986475"/>
            <a:ext cx="93455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college+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ACE49C0-E2C2-7E26-D5D1-C0521D5B3AAD}"/>
              </a:ext>
            </a:extLst>
          </p:cNvPr>
          <p:cNvSpPr txBox="1"/>
          <p:nvPr/>
        </p:nvSpPr>
        <p:spPr>
          <a:xfrm>
            <a:off x="5471022" y="4706301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63%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51B1583D-05E3-5C1B-1BD0-C4A602778D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41087" y="4788256"/>
            <a:ext cx="268472" cy="268472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708F5B56-DD8B-3A04-AD76-1DD0E239EE5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973581" y="4798150"/>
            <a:ext cx="248684" cy="248684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9A0563E7-9D04-F7B6-7745-BEBB4FEA54A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819444" y="3948882"/>
            <a:ext cx="243548" cy="243548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CB4B1341-24E3-BDD9-7016-01A5B6200CA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659779" y="3948882"/>
            <a:ext cx="243548" cy="243548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2D3925EA-E3C4-EC82-7625-EE6D97CE121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2817208" y="4800718"/>
            <a:ext cx="243548" cy="243548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58FD540A-4357-87BD-0B40-07C545700F4D}"/>
              </a:ext>
            </a:extLst>
          </p:cNvPr>
          <p:cNvSpPr txBox="1"/>
          <p:nvPr/>
        </p:nvSpPr>
        <p:spPr>
          <a:xfrm>
            <a:off x="7290549" y="475094"/>
            <a:ext cx="1575752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Southern Colorado’s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#1 Hit Music Station!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85AEE2-39B1-6F46-E5A4-7F90D5A4E040}"/>
              </a:ext>
            </a:extLst>
          </p:cNvPr>
          <p:cNvSpPr/>
          <p:nvPr/>
        </p:nvSpPr>
        <p:spPr>
          <a:xfrm>
            <a:off x="6010843" y="5614453"/>
            <a:ext cx="213531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More likely than the market average to buy a second house or vacation home in the next year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5D839C-BB78-9430-9DDC-F7E18EC64EC9}"/>
              </a:ext>
            </a:extLst>
          </p:cNvPr>
          <p:cNvSpPr txBox="1"/>
          <p:nvPr/>
        </p:nvSpPr>
        <p:spPr>
          <a:xfrm>
            <a:off x="5459632" y="5629842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54%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FEE45539-C4EB-4FB4-EF80-E23E50A8F7B3}"/>
              </a:ext>
            </a:extLst>
          </p:cNvPr>
          <p:cNvGraphicFramePr/>
          <p:nvPr/>
        </p:nvGraphicFramePr>
        <p:xfrm>
          <a:off x="4654136" y="5342275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52" name="Oval 51">
            <a:extLst>
              <a:ext uri="{FF2B5EF4-FFF2-40B4-BE49-F238E27FC236}">
                <a16:creationId xmlns:a16="http://schemas.microsoft.com/office/drawing/2014/main" id="{162233E4-26A2-CA03-5A00-3C27CDFEC3FD}"/>
              </a:ext>
            </a:extLst>
          </p:cNvPr>
          <p:cNvSpPr/>
          <p:nvPr/>
        </p:nvSpPr>
        <p:spPr>
          <a:xfrm>
            <a:off x="4874535" y="5549847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0643E1AC-C12B-EE54-D79C-DAB3438E9C4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4976489" y="5651801"/>
            <a:ext cx="220088" cy="22008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A005A78-01CE-F974-D0D4-8BABE661164F}"/>
              </a:ext>
            </a:extLst>
          </p:cNvPr>
          <p:cNvSpPr/>
          <p:nvPr/>
        </p:nvSpPr>
        <p:spPr>
          <a:xfrm>
            <a:off x="1700385" y="5626525"/>
            <a:ext cx="205319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 to purchase/lease a vehicle in the next 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553447-27A3-AA65-DE56-41BA5C4BFB58}"/>
              </a:ext>
            </a:extLst>
          </p:cNvPr>
          <p:cNvSpPr txBox="1"/>
          <p:nvPr/>
        </p:nvSpPr>
        <p:spPr>
          <a:xfrm>
            <a:off x="1149172" y="5641914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10%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FFB5057B-62D2-2520-B2F6-06B98E93E813}"/>
              </a:ext>
            </a:extLst>
          </p:cNvPr>
          <p:cNvGraphicFramePr/>
          <p:nvPr/>
        </p:nvGraphicFramePr>
        <p:xfrm>
          <a:off x="342926" y="5354386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68" name="Oval 67">
            <a:extLst>
              <a:ext uri="{FF2B5EF4-FFF2-40B4-BE49-F238E27FC236}">
                <a16:creationId xmlns:a16="http://schemas.microsoft.com/office/drawing/2014/main" id="{2A93D654-A84E-7CE3-DBBF-F750E7B31C47}"/>
              </a:ext>
            </a:extLst>
          </p:cNvPr>
          <p:cNvSpPr/>
          <p:nvPr/>
        </p:nvSpPr>
        <p:spPr>
          <a:xfrm>
            <a:off x="564075" y="5568416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E9DB897D-078B-9ACB-18A8-9581DE8037C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652712" y="5657053"/>
            <a:ext cx="246722" cy="24672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733F592-AF22-9790-91ED-869EB9914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802592"/>
              </p:ext>
            </p:extLst>
          </p:nvPr>
        </p:nvGraphicFramePr>
        <p:xfrm>
          <a:off x="4663097" y="5332114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</p:spTree>
    <p:extLst>
      <p:ext uri="{BB962C8B-B14F-4D97-AF65-F5344CB8AC3E}">
        <p14:creationId xmlns:p14="http://schemas.microsoft.com/office/powerpoint/2010/main" val="275548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D43E3-92EB-367A-2C4B-AE3CB431D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59D6466-EF2F-4FDB-5360-93D03F2F4D7C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B4B2050-FDC5-7DA2-2F99-6E0BE7424B8D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B84DB4E-8DF8-29D6-61DC-E7E6AF7A5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630A96-0E0C-71B5-BE31-38C5DA716695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2026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907542-2C0F-6DF9-5D77-3332E297C259}"/>
              </a:ext>
            </a:extLst>
          </p:cNvPr>
          <p:cNvSpPr/>
          <p:nvPr/>
        </p:nvSpPr>
        <p:spPr>
          <a:xfrm>
            <a:off x="329405" y="2191759"/>
            <a:ext cx="8474452" cy="3979857"/>
          </a:xfrm>
          <a:prstGeom prst="roundRect">
            <a:avLst>
              <a:gd name="adj" fmla="val 678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32214-2A6E-9579-E43C-59283F935595}"/>
              </a:ext>
            </a:extLst>
          </p:cNvPr>
          <p:cNvSpPr txBox="1"/>
          <p:nvPr/>
        </p:nvSpPr>
        <p:spPr>
          <a:xfrm>
            <a:off x="3614847" y="546314"/>
            <a:ext cx="1914306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Cumulus Digital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5627E4-2289-A1DE-3399-1E71FCCE9D8F}"/>
              </a:ext>
            </a:extLst>
          </p:cNvPr>
          <p:cNvSpPr/>
          <p:nvPr/>
        </p:nvSpPr>
        <p:spPr>
          <a:xfrm>
            <a:off x="6262503" y="3050758"/>
            <a:ext cx="2146421" cy="28099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R="0" lvl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Advertising opportunities include: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Station Streaming Sponsorships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In-Stream Ads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Ads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Desktop Homepage Takeovers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Pre-Roll Commercials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Mobile App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Facebook Boosted Post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Cumulus Station E-Newsletter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Cumulus Station Social Media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Custom Client Contests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330A9101-CCCD-B137-EC1C-B79AB6F5DC1D}"/>
              </a:ext>
            </a:extLst>
          </p:cNvPr>
          <p:cNvSpPr/>
          <p:nvPr/>
        </p:nvSpPr>
        <p:spPr>
          <a:xfrm>
            <a:off x="1125971" y="2774103"/>
            <a:ext cx="1364250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Streaming Metrics</a:t>
            </a: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AB1E189D-C8E9-D110-77F5-6007A0A4D4DE}"/>
              </a:ext>
            </a:extLst>
          </p:cNvPr>
          <p:cNvSpPr/>
          <p:nvPr/>
        </p:nvSpPr>
        <p:spPr>
          <a:xfrm>
            <a:off x="3955666" y="2774103"/>
            <a:ext cx="1232289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Website &amp; Email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FD94781-C300-58BD-D395-6D838C4F9550}"/>
              </a:ext>
            </a:extLst>
          </p:cNvPr>
          <p:cNvSpPr/>
          <p:nvPr/>
        </p:nvSpPr>
        <p:spPr>
          <a:xfrm>
            <a:off x="3535311" y="2987885"/>
            <a:ext cx="2072999" cy="845127"/>
          </a:xfrm>
          <a:prstGeom prst="roundRect">
            <a:avLst>
              <a:gd name="adj" fmla="val 1208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80FEB8-214A-B647-8AE6-070247FBE7EC}"/>
              </a:ext>
            </a:extLst>
          </p:cNvPr>
          <p:cNvSpPr/>
          <p:nvPr/>
        </p:nvSpPr>
        <p:spPr>
          <a:xfrm>
            <a:off x="3924532" y="3078884"/>
            <a:ext cx="1024319" cy="663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Page Views: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Website Visits: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Email Addresses: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B6C1F2-D02A-EBDD-D64F-68B00AED821B}"/>
              </a:ext>
            </a:extLst>
          </p:cNvPr>
          <p:cNvSpPr/>
          <p:nvPr/>
        </p:nvSpPr>
        <p:spPr>
          <a:xfrm>
            <a:off x="5000216" y="3079076"/>
            <a:ext cx="323807" cy="662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9,604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4,916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7,365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9B3E35A-22D9-D8CE-B5D2-494801500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70733" y="3112796"/>
            <a:ext cx="335634" cy="33563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CB921AF-F2A0-3F15-FFE2-3B593BA93AF9}"/>
              </a:ext>
            </a:extLst>
          </p:cNvPr>
          <p:cNvSpPr/>
          <p:nvPr/>
        </p:nvSpPr>
        <p:spPr>
          <a:xfrm>
            <a:off x="570564" y="2987885"/>
            <a:ext cx="2475065" cy="845127"/>
          </a:xfrm>
          <a:prstGeom prst="roundRect">
            <a:avLst>
              <a:gd name="adj" fmla="val 1208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CFB2D5-7FE0-F931-9B70-69685C31797C}"/>
              </a:ext>
            </a:extLst>
          </p:cNvPr>
          <p:cNvSpPr/>
          <p:nvPr/>
        </p:nvSpPr>
        <p:spPr>
          <a:xfrm>
            <a:off x="725443" y="3078884"/>
            <a:ext cx="1603003" cy="663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Impressions: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Cume: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Listening Hours: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CE0257-E0FB-0DDE-944D-48D2F8487B4C}"/>
              </a:ext>
            </a:extLst>
          </p:cNvPr>
          <p:cNvSpPr/>
          <p:nvPr/>
        </p:nvSpPr>
        <p:spPr>
          <a:xfrm>
            <a:off x="2379811" y="3079076"/>
            <a:ext cx="575479" cy="662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1,060,470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10,730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38,683</a:t>
            </a: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957541E3-E7FF-FFA4-FF88-44BB26E1FF70}"/>
              </a:ext>
            </a:extLst>
          </p:cNvPr>
          <p:cNvSpPr/>
          <p:nvPr/>
        </p:nvSpPr>
        <p:spPr>
          <a:xfrm>
            <a:off x="1307706" y="4049190"/>
            <a:ext cx="1000779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App Metrics</a:t>
            </a:r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76756859-962E-47C5-0DB2-0089987844FC}"/>
              </a:ext>
            </a:extLst>
          </p:cNvPr>
          <p:cNvSpPr/>
          <p:nvPr/>
        </p:nvSpPr>
        <p:spPr>
          <a:xfrm>
            <a:off x="4006301" y="4050172"/>
            <a:ext cx="1120660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Amazon Echo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1F6DEA2-1FCC-07BA-581B-DD27D07D9FEF}"/>
              </a:ext>
            </a:extLst>
          </p:cNvPr>
          <p:cNvSpPr/>
          <p:nvPr/>
        </p:nvSpPr>
        <p:spPr>
          <a:xfrm>
            <a:off x="570563" y="4263915"/>
            <a:ext cx="2475065" cy="609495"/>
          </a:xfrm>
          <a:prstGeom prst="roundRect">
            <a:avLst>
              <a:gd name="adj" fmla="val 1819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38F2B2-08CA-61F0-5017-5A760A32FBA9}"/>
              </a:ext>
            </a:extLst>
          </p:cNvPr>
          <p:cNvSpPr/>
          <p:nvPr/>
        </p:nvSpPr>
        <p:spPr>
          <a:xfrm>
            <a:off x="1252831" y="4352514"/>
            <a:ext cx="1075615" cy="432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 Starts: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 Downloads: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C5691E-7D86-5D75-4EA1-A2F014CC5F2D}"/>
              </a:ext>
            </a:extLst>
          </p:cNvPr>
          <p:cNvSpPr/>
          <p:nvPr/>
        </p:nvSpPr>
        <p:spPr>
          <a:xfrm>
            <a:off x="2379811" y="4352706"/>
            <a:ext cx="323807" cy="431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2,206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116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DC31C0E-E4A6-9AA8-A123-814EBFC9D401}"/>
              </a:ext>
            </a:extLst>
          </p:cNvPr>
          <p:cNvSpPr/>
          <p:nvPr/>
        </p:nvSpPr>
        <p:spPr>
          <a:xfrm>
            <a:off x="3530132" y="4263915"/>
            <a:ext cx="2072999" cy="609495"/>
          </a:xfrm>
          <a:prstGeom prst="roundRect">
            <a:avLst>
              <a:gd name="adj" fmla="val 2091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AAB6D8D-3A07-D8D6-C32A-412398E55253}"/>
              </a:ext>
            </a:extLst>
          </p:cNvPr>
          <p:cNvSpPr/>
          <p:nvPr/>
        </p:nvSpPr>
        <p:spPr>
          <a:xfrm>
            <a:off x="3679272" y="4352514"/>
            <a:ext cx="1269579" cy="432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Session Starts: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Listening Hours: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CAD51E-9539-C21E-29DA-E7EEC64FBCF4}"/>
              </a:ext>
            </a:extLst>
          </p:cNvPr>
          <p:cNvSpPr/>
          <p:nvPr/>
        </p:nvSpPr>
        <p:spPr>
          <a:xfrm>
            <a:off x="5000216" y="4352706"/>
            <a:ext cx="395942" cy="431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5,395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12,777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2173BD4-873C-D0A9-0A76-822325FC6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70733" y="4304491"/>
            <a:ext cx="279179" cy="279179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80390DD-2C89-7C44-5D24-0F11D8872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9711" y="4386417"/>
            <a:ext cx="364490" cy="364490"/>
          </a:xfrm>
          <a:prstGeom prst="rect">
            <a:avLst/>
          </a:prstGeom>
        </p:spPr>
      </p:pic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66926B9A-4807-A556-2764-C72DF70F6A0B}"/>
              </a:ext>
            </a:extLst>
          </p:cNvPr>
          <p:cNvSpPr/>
          <p:nvPr/>
        </p:nvSpPr>
        <p:spPr>
          <a:xfrm>
            <a:off x="2253450" y="5091994"/>
            <a:ext cx="1666793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Display &amp; Social Media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4E3A5BD-EF52-FB52-D04B-D96B8A5A1B22}"/>
              </a:ext>
            </a:extLst>
          </p:cNvPr>
          <p:cNvSpPr/>
          <p:nvPr/>
        </p:nvSpPr>
        <p:spPr>
          <a:xfrm>
            <a:off x="570563" y="5304313"/>
            <a:ext cx="5032568" cy="609495"/>
          </a:xfrm>
          <a:prstGeom prst="roundRect">
            <a:avLst>
              <a:gd name="adj" fmla="val 18972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D5CB949-84ED-19DE-303C-1EF0A57A6155}"/>
              </a:ext>
            </a:extLst>
          </p:cNvPr>
          <p:cNvSpPr/>
          <p:nvPr/>
        </p:nvSpPr>
        <p:spPr>
          <a:xfrm>
            <a:off x="753452" y="5378228"/>
            <a:ext cx="1242328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Impressions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(November):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89,210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8FCF2F3-1A63-3564-ED56-EF71155EA92A}"/>
              </a:ext>
            </a:extLst>
          </p:cNvPr>
          <p:cNvSpPr/>
          <p:nvPr/>
        </p:nvSpPr>
        <p:spPr>
          <a:xfrm>
            <a:off x="2374258" y="5378228"/>
            <a:ext cx="1025923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Meta/Facebook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23,555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C929AF0-65CB-B883-A777-ABFA7D992E54}"/>
              </a:ext>
            </a:extLst>
          </p:cNvPr>
          <p:cNvSpPr/>
          <p:nvPr/>
        </p:nvSpPr>
        <p:spPr>
          <a:xfrm>
            <a:off x="3778659" y="5378228"/>
            <a:ext cx="62837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(Twitter)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1,581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CA1035-9C9A-95B5-3889-C496A9D44F87}"/>
              </a:ext>
            </a:extLst>
          </p:cNvPr>
          <p:cNvSpPr/>
          <p:nvPr/>
        </p:nvSpPr>
        <p:spPr>
          <a:xfrm>
            <a:off x="4785514" y="5378228"/>
            <a:ext cx="62837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Instagram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7,225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5E2BC8C-57E4-2639-28A3-A7D3D4594C12}"/>
              </a:ext>
            </a:extLst>
          </p:cNvPr>
          <p:cNvCxnSpPr>
            <a:cxnSpLocks/>
          </p:cNvCxnSpPr>
          <p:nvPr/>
        </p:nvCxnSpPr>
        <p:spPr>
          <a:xfrm>
            <a:off x="2185019" y="54018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ECF8EE7-CE59-8225-40DD-46842A038AA4}"/>
              </a:ext>
            </a:extLst>
          </p:cNvPr>
          <p:cNvCxnSpPr>
            <a:cxnSpLocks/>
          </p:cNvCxnSpPr>
          <p:nvPr/>
        </p:nvCxnSpPr>
        <p:spPr>
          <a:xfrm>
            <a:off x="3589420" y="54018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0B1D103-1930-65E8-F159-3C2D9D230967}"/>
              </a:ext>
            </a:extLst>
          </p:cNvPr>
          <p:cNvCxnSpPr>
            <a:cxnSpLocks/>
          </p:cNvCxnSpPr>
          <p:nvPr/>
        </p:nvCxnSpPr>
        <p:spPr>
          <a:xfrm>
            <a:off x="4596275" y="54018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E7DE4464-92DD-8B6F-0B66-C5014B0ACA7E}"/>
              </a:ext>
            </a:extLst>
          </p:cNvPr>
          <p:cNvSpPr/>
          <p:nvPr/>
        </p:nvSpPr>
        <p:spPr>
          <a:xfrm>
            <a:off x="6265379" y="2762046"/>
            <a:ext cx="2143545" cy="214781"/>
          </a:xfrm>
          <a:prstGeom prst="roundRect">
            <a:avLst>
              <a:gd name="adj" fmla="val 3186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lIns="108000" tIns="10800" rIns="108000" bIns="108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Cumulus Station Digital Assets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24A03CB-8E54-5060-8C61-F2A370C53920}"/>
              </a:ext>
            </a:extLst>
          </p:cNvPr>
          <p:cNvSpPr/>
          <p:nvPr/>
        </p:nvSpPr>
        <p:spPr>
          <a:xfrm>
            <a:off x="2615534" y="6312139"/>
            <a:ext cx="403796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Note: </a:t>
            </a:r>
            <a:r>
              <a:rPr kumimoji="0" lang="en-US" sz="80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includes the station site, the player page, and the app ad unit data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E6A243F7-9CBA-A29A-4EC6-5757A54C2D19}"/>
              </a:ext>
            </a:extLst>
          </p:cNvPr>
          <p:cNvSpPr txBox="1"/>
          <p:nvPr/>
        </p:nvSpPr>
        <p:spPr>
          <a:xfrm>
            <a:off x="2805089" y="2379794"/>
            <a:ext cx="3544560" cy="23775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Based on a 3-month average – Aug, Sept, Oct 2025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FC174E-953C-1F17-AD3C-ADE777591D94}"/>
              </a:ext>
            </a:extLst>
          </p:cNvPr>
          <p:cNvSpPr/>
          <p:nvPr/>
        </p:nvSpPr>
        <p:spPr>
          <a:xfrm>
            <a:off x="2181272" y="2022171"/>
            <a:ext cx="4917228" cy="3053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 scaled="0"/>
          </a:gra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66BF46D3-F722-10B3-A443-651CEA1D7B00}"/>
              </a:ext>
            </a:extLst>
          </p:cNvPr>
          <p:cNvSpPr txBox="1"/>
          <p:nvPr/>
        </p:nvSpPr>
        <p:spPr>
          <a:xfrm>
            <a:off x="2131828" y="2036329"/>
            <a:ext cx="501611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KKMG-FM - Website, Streaming, Email, App, and Display Statistics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2317A3-BBB6-8122-A181-8B3065602979}"/>
              </a:ext>
            </a:extLst>
          </p:cNvPr>
          <p:cNvSpPr txBox="1"/>
          <p:nvPr/>
        </p:nvSpPr>
        <p:spPr>
          <a:xfrm>
            <a:off x="2662663" y="1290698"/>
            <a:ext cx="3818674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Big or Small, We Do it All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CE6D93A-39A4-6DB2-1F2B-646C16873811}"/>
              </a:ext>
            </a:extLst>
          </p:cNvPr>
          <p:cNvCxnSpPr>
            <a:cxnSpLocks/>
          </p:cNvCxnSpPr>
          <p:nvPr/>
        </p:nvCxnSpPr>
        <p:spPr>
          <a:xfrm>
            <a:off x="4643246" y="1759687"/>
            <a:ext cx="1744492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008CCA"/>
                </a:gs>
                <a:gs pos="100000">
                  <a:srgbClr val="042B54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73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708</TotalTime>
  <Words>399</Words>
  <Application>Microsoft Office PowerPoint</Application>
  <PresentationFormat>On-screen Show (4:3)</PresentationFormat>
  <Paragraphs>85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Century Gothic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Ilic</dc:creator>
  <cp:lastModifiedBy>Meghan Spezialetti</cp:lastModifiedBy>
  <cp:revision>58</cp:revision>
  <dcterms:created xsi:type="dcterms:W3CDTF">2023-12-20T15:47:37Z</dcterms:created>
  <dcterms:modified xsi:type="dcterms:W3CDTF">2026-01-12T19:29:56Z</dcterms:modified>
</cp:coreProperties>
</file>