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801"/>
    <a:srgbClr val="0451D4"/>
    <a:srgbClr val="1F93DE"/>
    <a:srgbClr val="1075BC"/>
    <a:srgbClr val="ED1C24"/>
    <a:srgbClr val="E9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5" autoAdjust="0"/>
    <p:restoredTop sz="97307" autoAdjust="0"/>
  </p:normalViewPr>
  <p:slideViewPr>
    <p:cSldViewPr snapToGrid="0" showGuides="1">
      <p:cViewPr varScale="1">
        <p:scale>
          <a:sx n="111" d="100"/>
          <a:sy n="111" d="100"/>
        </p:scale>
        <p:origin x="211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51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382724964786535"/>
          <c:w val="1"/>
          <c:h val="0.66183645668060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percent</c:v>
                </c:pt>
              </c:strCache>
            </c:strRef>
          </c:tx>
          <c:spPr>
            <a:gradFill flip="none" rotWithShape="1">
              <a:gsLst>
                <a:gs pos="0">
                  <a:srgbClr val="008CCA">
                    <a:alpha val="100000"/>
                  </a:srgbClr>
                </a:gs>
                <a:gs pos="100000">
                  <a:srgbClr val="042B54">
                    <a:alpha val="100000"/>
                  </a:srgbClr>
                </a:gs>
              </a:gsLst>
              <a:lin ang="5400000" scaled="1"/>
              <a:tileRect/>
            </a:gra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23-49B0-B59D-C3E37731A2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23-49B0-B59D-C3E37731A2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23-49B0-B59D-C3E37731A2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Century Gothic" panose="020B0502020202020204" pitchFamily="34" charset="0"/>
                    <a:cs typeface="Poppins SemiBold" panose="000007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0.17</c:v>
                </c:pt>
                <c:pt idx="2">
                  <c:v>0.19</c:v>
                </c:pt>
                <c:pt idx="3">
                  <c:v>0.17</c:v>
                </c:pt>
                <c:pt idx="4">
                  <c:v>0.19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3-49B0-B59D-C3E37731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29551472"/>
        <c:axId val="535124896"/>
      </c:barChart>
      <c:catAx>
        <c:axId val="52955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 baseline="0">
                <a:solidFill>
                  <a:schemeClr val="tx1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535124896"/>
        <c:crosses val="autoZero"/>
        <c:auto val="1"/>
        <c:lblAlgn val="ctr"/>
        <c:lblOffset val="100"/>
        <c:noMultiLvlLbl val="0"/>
      </c:catAx>
      <c:valAx>
        <c:axId val="535124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955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8-3F45-933F-080D38DB148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8-3F45-933F-080D38DB14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98-3F45-933F-080D38DB1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07-453D-A78C-37DACDC0532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07-453D-A78C-37DACDC0532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07-453D-A78C-37DACDC05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E-405F-B7C6-2DD76DD1BD2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E-405F-B7C6-2DD76DD1BD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E-405F-B7C6-2DD76DD1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5-43F0-AF9E-654A04A8E16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5-43F0-AF9E-654A04A8E16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5-43F0-AF9E-654A04A8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2-433C-83AF-0F36AE2403C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2-433C-83AF-0F36AE2403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2-433C-83AF-0F36AE24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A-45A3-B4C4-54E4B0A0A80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A-45A3-B4C4-54E4B0A0A8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A-45A3-B4C4-54E4B0A0A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8-4A58-8B45-8E6FEDF213B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8-4A58-8B45-8E6FEDF213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8-4A58-8B45-8E6FEDF2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A-45A3-B4C4-54E4B0A0A80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A-45A3-B4C4-54E4B0A0A8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A-45A3-B4C4-54E4B0A0A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6E983-30C6-9675-287D-120127C59F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52C59-A625-6C64-C105-9015F2577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07D7-45E7-49A6-87E4-C6912F225F09}" type="datetimeFigureOut">
              <a:rPr lang="sr-Cyrl-RS" smtClean="0">
                <a:latin typeface="Century Gothic" panose="020B0502020202020204" pitchFamily="34" charset="0"/>
              </a:rPr>
              <a:t>12.01.2026.</a:t>
            </a:fld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C4AC4-D129-82E6-FDC4-A52FD0F14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E1AC1-B5BD-A396-CE9D-4BBA73536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C19B7-4491-42AF-96A4-5AF555A0E642}" type="slidenum">
              <a:rPr lang="sr-Cyrl-RS" smtClean="0">
                <a:latin typeface="Century Gothic" panose="020B0502020202020204" pitchFamily="34" charset="0"/>
              </a:rPr>
              <a:t>‹#›</a:t>
            </a:fld>
            <a:endParaRPr lang="sr-Cyrl-R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265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3277-95DB-4FC0-A7CA-DDFCD9E5C329}" type="datetimeFigureOut">
              <a:rPr lang="sr-Cyrl-RS" smtClean="0"/>
              <a:t>12.01.2026.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F034-721B-479F-914F-296B85F711F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484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06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71434-31FA-126F-9E74-BA525FADC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3B744C-0EA1-9BBB-8441-2CE90011B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74BFD-3C21-15A0-A820-1919D0FFB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55CEE-064D-87CE-C9FD-BA69B35F0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0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86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645C627E-FCB3-FBA1-CD31-D00206B6C6CE}"/>
              </a:ext>
            </a:extLst>
          </p:cNvPr>
          <p:cNvSpPr/>
          <p:nvPr userDrawn="1"/>
        </p:nvSpPr>
        <p:spPr>
          <a:xfrm>
            <a:off x="0" y="1"/>
            <a:ext cx="9144003" cy="993421"/>
          </a:xfrm>
          <a:custGeom>
            <a:avLst/>
            <a:gdLst/>
            <a:ahLst/>
            <a:cxnLst/>
            <a:rect l="l" t="t" r="r" b="b"/>
            <a:pathLst>
              <a:path w="3612445" h="572313">
                <a:moveTo>
                  <a:pt x="0" y="0"/>
                </a:moveTo>
                <a:lnTo>
                  <a:pt x="3612445" y="0"/>
                </a:lnTo>
                <a:lnTo>
                  <a:pt x="3612445" y="572313"/>
                </a:lnTo>
                <a:lnTo>
                  <a:pt x="0" y="572313"/>
                </a:lnTo>
                <a:close/>
              </a:path>
            </a:pathLst>
          </a:custGeom>
          <a:gradFill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en-US" sz="1583" dirty="0"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09BE82-872B-D354-3688-0D2AD8D1E5DA}"/>
              </a:ext>
            </a:extLst>
          </p:cNvPr>
          <p:cNvSpPr/>
          <p:nvPr userDrawn="1"/>
        </p:nvSpPr>
        <p:spPr>
          <a:xfrm>
            <a:off x="334774" y="119064"/>
            <a:ext cx="1074453" cy="755296"/>
          </a:xfrm>
          <a:prstGeom prst="roundRect">
            <a:avLst>
              <a:gd name="adj" fmla="val 164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114A1E-CBD1-AE53-E49C-96DFAD87E520}"/>
              </a:ext>
            </a:extLst>
          </p:cNvPr>
          <p:cNvGrpSpPr/>
          <p:nvPr userDrawn="1"/>
        </p:nvGrpSpPr>
        <p:grpSpPr>
          <a:xfrm>
            <a:off x="5840486" y="119064"/>
            <a:ext cx="760810" cy="140174"/>
            <a:chOff x="5776456" y="163269"/>
            <a:chExt cx="760810" cy="14017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A0C94A3-CDF7-D58A-A9BB-1CFB01B94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6456" y="163269"/>
              <a:ext cx="140174" cy="1401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76CBE1-0DEE-2010-48D8-2DAB7066C587}"/>
                </a:ext>
              </a:extLst>
            </p:cNvPr>
            <p:cNvSpPr txBox="1"/>
            <p:nvPr/>
          </p:nvSpPr>
          <p:spPr>
            <a:xfrm>
              <a:off x="5971405" y="179495"/>
              <a:ext cx="56586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@929peakfm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92BF9B-3471-446C-3701-AD7F7993137C}"/>
              </a:ext>
            </a:extLst>
          </p:cNvPr>
          <p:cNvGrpSpPr/>
          <p:nvPr userDrawn="1"/>
        </p:nvGrpSpPr>
        <p:grpSpPr>
          <a:xfrm>
            <a:off x="8032366" y="119064"/>
            <a:ext cx="776860" cy="140174"/>
            <a:chOff x="7873360" y="163269"/>
            <a:chExt cx="776860" cy="140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01C885-91B5-7AA9-BEA9-E39078DD686B}"/>
                </a:ext>
              </a:extLst>
            </p:cNvPr>
            <p:cNvSpPr txBox="1"/>
            <p:nvPr/>
          </p:nvSpPr>
          <p:spPr>
            <a:xfrm>
              <a:off x="8084359" y="179495"/>
              <a:ext cx="565861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@peakfm929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82757CB-37F7-C139-95DE-86585AFE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3360" y="163269"/>
              <a:ext cx="140174" cy="14017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7A629-0CBD-BC24-FFB1-14EB0BC1D4B0}"/>
              </a:ext>
            </a:extLst>
          </p:cNvPr>
          <p:cNvGrpSpPr/>
          <p:nvPr userDrawn="1"/>
        </p:nvGrpSpPr>
        <p:grpSpPr>
          <a:xfrm>
            <a:off x="3777803" y="119064"/>
            <a:ext cx="866337" cy="161764"/>
            <a:chOff x="3584575" y="152474"/>
            <a:chExt cx="866337" cy="1617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DC4312-23F1-DB0F-02B4-05F79F027F7D}"/>
                </a:ext>
              </a:extLst>
            </p:cNvPr>
            <p:cNvSpPr txBox="1"/>
            <p:nvPr userDrawn="1"/>
          </p:nvSpPr>
          <p:spPr>
            <a:xfrm>
              <a:off x="3796601" y="179495"/>
              <a:ext cx="65431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(719) 715-0929</a:t>
              </a:r>
            </a:p>
          </p:txBody>
        </p:sp>
        <p:pic>
          <p:nvPicPr>
            <p:cNvPr id="16" name="Picture 36">
              <a:extLst>
                <a:ext uri="{FF2B5EF4-FFF2-40B4-BE49-F238E27FC236}">
                  <a16:creationId xmlns:a16="http://schemas.microsoft.com/office/drawing/2014/main" id="{F299975E-EE65-FC8E-91FC-DAD88D166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584575" y="152474"/>
              <a:ext cx="174326" cy="16176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1464B0-9A32-B3E4-71DC-7F2FF82A2DC9}"/>
              </a:ext>
            </a:extLst>
          </p:cNvPr>
          <p:cNvGrpSpPr/>
          <p:nvPr userDrawn="1"/>
        </p:nvGrpSpPr>
        <p:grpSpPr>
          <a:xfrm>
            <a:off x="4778093" y="119064"/>
            <a:ext cx="928440" cy="145178"/>
            <a:chOff x="4567017" y="160767"/>
            <a:chExt cx="928440" cy="1451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D52EEB-DE71-ABB6-CFBE-53FACBCC8083}"/>
                </a:ext>
              </a:extLst>
            </p:cNvPr>
            <p:cNvSpPr txBox="1"/>
            <p:nvPr userDrawn="1"/>
          </p:nvSpPr>
          <p:spPr>
            <a:xfrm>
              <a:off x="4780518" y="179495"/>
              <a:ext cx="714939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929peakfm.com</a:t>
              </a:r>
            </a:p>
          </p:txBody>
        </p:sp>
        <p:pic>
          <p:nvPicPr>
            <p:cNvPr id="22" name="Picture 40">
              <a:extLst>
                <a:ext uri="{FF2B5EF4-FFF2-40B4-BE49-F238E27FC236}">
                  <a16:creationId xmlns:a16="http://schemas.microsoft.com/office/drawing/2014/main" id="{780F463D-3786-E351-0509-5ACBDC0972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567017" y="160767"/>
              <a:ext cx="145176" cy="14517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42F4E0-E522-1CFA-A8EE-48E6D822E0B7}"/>
              </a:ext>
            </a:extLst>
          </p:cNvPr>
          <p:cNvGrpSpPr/>
          <p:nvPr userDrawn="1"/>
        </p:nvGrpSpPr>
        <p:grpSpPr>
          <a:xfrm>
            <a:off x="6735249" y="119064"/>
            <a:ext cx="1163165" cy="140176"/>
            <a:chOff x="6811555" y="163268"/>
            <a:chExt cx="1163165" cy="140176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926B517-32CE-BFEF-48C8-B51F73520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1555" y="163268"/>
              <a:ext cx="140176" cy="1401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E5132-5EDE-823B-19AA-6BB6284E108F}"/>
                </a:ext>
              </a:extLst>
            </p:cNvPr>
            <p:cNvSpPr txBox="1"/>
            <p:nvPr userDrawn="1"/>
          </p:nvSpPr>
          <p:spPr>
            <a:xfrm>
              <a:off x="7006506" y="179495"/>
              <a:ext cx="96821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@929peakfmcolorado</a:t>
              </a:r>
            </a:p>
          </p:txBody>
        </p:sp>
      </p:grpSp>
      <p:pic>
        <p:nvPicPr>
          <p:cNvPr id="4" name="Picture 3" descr="A blue and yellow logo with a mountain and text&#10;&#10;AI-generated content may be incorrect.">
            <a:extLst>
              <a:ext uri="{FF2B5EF4-FFF2-40B4-BE49-F238E27FC236}">
                <a16:creationId xmlns:a16="http://schemas.microsoft.com/office/drawing/2014/main" id="{D08B4FAD-61F7-07E5-2111-F321E2BE38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9" y="184072"/>
            <a:ext cx="855083" cy="6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3.xml"/><Relationship Id="rId18" Type="http://schemas.openxmlformats.org/officeDocument/2006/relationships/chart" Target="../charts/chart6.xml"/><Relationship Id="rId26" Type="http://schemas.openxmlformats.org/officeDocument/2006/relationships/image" Target="../media/image28.png"/><Relationship Id="rId3" Type="http://schemas.openxmlformats.org/officeDocument/2006/relationships/chart" Target="../charts/chart1.xml"/><Relationship Id="rId21" Type="http://schemas.openxmlformats.org/officeDocument/2006/relationships/image" Target="../media/image23.svg"/><Relationship Id="rId34" Type="http://schemas.openxmlformats.org/officeDocument/2006/relationships/image" Target="../media/image34.png"/><Relationship Id="rId7" Type="http://schemas.openxmlformats.org/officeDocument/2006/relationships/image" Target="../media/image15.svg"/><Relationship Id="rId12" Type="http://schemas.openxmlformats.org/officeDocument/2006/relationships/chart" Target="../charts/chart2.xml"/><Relationship Id="rId17" Type="http://schemas.openxmlformats.org/officeDocument/2006/relationships/chart" Target="../charts/chart5.xml"/><Relationship Id="rId25" Type="http://schemas.openxmlformats.org/officeDocument/2006/relationships/image" Target="../media/image27.svg"/><Relationship Id="rId3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26.png"/><Relationship Id="rId32" Type="http://schemas.openxmlformats.org/officeDocument/2006/relationships/image" Target="../media/image33.svg"/><Relationship Id="rId5" Type="http://schemas.openxmlformats.org/officeDocument/2006/relationships/image" Target="../media/image13.svg"/><Relationship Id="rId15" Type="http://schemas.openxmlformats.org/officeDocument/2006/relationships/image" Target="../media/image20.pn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36" Type="http://schemas.openxmlformats.org/officeDocument/2006/relationships/chart" Target="../charts/chart10.xml"/><Relationship Id="rId10" Type="http://schemas.openxmlformats.org/officeDocument/2006/relationships/image" Target="../media/image18.png"/><Relationship Id="rId19" Type="http://schemas.openxmlformats.org/officeDocument/2006/relationships/chart" Target="../charts/chart7.xml"/><Relationship Id="rId31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chart" Target="../charts/chart4.xml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chart" Target="../charts/chart8.xml"/><Relationship Id="rId35" Type="http://schemas.openxmlformats.org/officeDocument/2006/relationships/image" Target="../media/image35.svg"/><Relationship Id="rId8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0C78-5CBB-C50C-4E5D-A9CDBD76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FE07FE-1408-1360-740C-A917D84B518E}"/>
              </a:ext>
            </a:extLst>
          </p:cNvPr>
          <p:cNvSpPr/>
          <p:nvPr/>
        </p:nvSpPr>
        <p:spPr>
          <a:xfrm>
            <a:off x="334774" y="1283361"/>
            <a:ext cx="8474452" cy="1828480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9" name="Wykres 127">
            <a:extLst>
              <a:ext uri="{FF2B5EF4-FFF2-40B4-BE49-F238E27FC236}">
                <a16:creationId xmlns:a16="http://schemas.microsoft.com/office/drawing/2014/main" id="{637EF379-BE0A-A422-6361-6A1A1FE4A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754094"/>
              </p:ext>
            </p:extLst>
          </p:nvPr>
        </p:nvGraphicFramePr>
        <p:xfrm>
          <a:off x="501847" y="1617225"/>
          <a:ext cx="3577570" cy="142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5EC5CDF-763E-13C2-C560-295DBBD88F08}"/>
              </a:ext>
            </a:extLst>
          </p:cNvPr>
          <p:cNvSpPr txBox="1"/>
          <p:nvPr/>
        </p:nvSpPr>
        <p:spPr>
          <a:xfrm>
            <a:off x="1561814" y="319705"/>
            <a:ext cx="637800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#2 in connected car listening over the past week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with a 13% share and 16% cume!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F7579-0EB9-8232-5FF6-E25E5B354E06}"/>
              </a:ext>
            </a:extLst>
          </p:cNvPr>
          <p:cNvSpPr/>
          <p:nvPr/>
        </p:nvSpPr>
        <p:spPr>
          <a:xfrm>
            <a:off x="582307" y="1432559"/>
            <a:ext cx="119904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Age Breakdown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E8FC90-A432-405C-771D-57587DC8DFE7}"/>
              </a:ext>
            </a:extLst>
          </p:cNvPr>
          <p:cNvSpPr/>
          <p:nvPr/>
        </p:nvSpPr>
        <p:spPr>
          <a:xfrm>
            <a:off x="4719387" y="1846753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6653495A-1D2C-4A5F-122E-1D1B92BCB2A0}"/>
              </a:ext>
            </a:extLst>
          </p:cNvPr>
          <p:cNvSpPr/>
          <p:nvPr/>
        </p:nvSpPr>
        <p:spPr>
          <a:xfrm>
            <a:off x="5079237" y="1928562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F640D782-7C12-F7CD-20D6-1E4350A5D1C0}"/>
              </a:ext>
            </a:extLst>
          </p:cNvPr>
          <p:cNvSpPr/>
          <p:nvPr/>
        </p:nvSpPr>
        <p:spPr>
          <a:xfrm>
            <a:off x="5473324" y="1959340"/>
            <a:ext cx="720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A7E4E7-19F5-FD9F-CFDD-5F8E14D79FC7}"/>
              </a:ext>
            </a:extLst>
          </p:cNvPr>
          <p:cNvSpPr/>
          <p:nvPr/>
        </p:nvSpPr>
        <p:spPr>
          <a:xfrm>
            <a:off x="4716364" y="1432559"/>
            <a:ext cx="14555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Gender Breakdown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D7F0FA7-5240-FB34-856D-059C9640260A}"/>
              </a:ext>
            </a:extLst>
          </p:cNvPr>
          <p:cNvSpPr/>
          <p:nvPr/>
        </p:nvSpPr>
        <p:spPr>
          <a:xfrm>
            <a:off x="4719387" y="2489465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DA88CF35-BF8A-43B5-1424-E1C3BD8D8202}"/>
              </a:ext>
            </a:extLst>
          </p:cNvPr>
          <p:cNvSpPr/>
          <p:nvPr/>
        </p:nvSpPr>
        <p:spPr>
          <a:xfrm>
            <a:off x="5079237" y="2571274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FBE2770A-E192-6B5D-889C-220D35AA97D2}"/>
              </a:ext>
            </a:extLst>
          </p:cNvPr>
          <p:cNvSpPr/>
          <p:nvPr/>
        </p:nvSpPr>
        <p:spPr>
          <a:xfrm>
            <a:off x="5473324" y="2602052"/>
            <a:ext cx="555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Male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4148807-F8AF-E194-1641-2E56101C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32790" y="2601939"/>
            <a:ext cx="246448" cy="24644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4B56B2E-E183-FA75-1176-48A39EE80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2790" y="1959226"/>
            <a:ext cx="246448" cy="24644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1E49DF-6622-4E31-26E7-B9A7863E619D}"/>
              </a:ext>
            </a:extLst>
          </p:cNvPr>
          <p:cNvCxnSpPr>
            <a:cxnSpLocks/>
          </p:cNvCxnSpPr>
          <p:nvPr/>
        </p:nvCxnSpPr>
        <p:spPr>
          <a:xfrm>
            <a:off x="4379617" y="1440034"/>
            <a:ext cx="0" cy="1517449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AEBC47C-CECD-64BF-179E-9BDA8F2C8B08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467B82-C640-0018-2FDD-BB8B20BB4E82}"/>
              </a:ext>
            </a:extLst>
          </p:cNvPr>
          <p:cNvSpPr txBox="1"/>
          <p:nvPr/>
        </p:nvSpPr>
        <p:spPr>
          <a:xfrm>
            <a:off x="60256" y="6321156"/>
            <a:ext cx="8690937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Xperi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DTS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Autostage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Dec 1-Dec 7; Share; Cume; Sample Size: 9,513 Cars; | Colorado Springs-Pueblo, CO; 2025 Spring MRI-Simmons Market-by-Market; A18+; AC format.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5BA3F9-0BCB-071D-5D9B-90EEF1B138A0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329E89C-6F2E-5DEA-36B9-B7EFEB7CB169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2EDDEB-9B1D-9A69-5871-7A191F00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29187A-D572-1335-EEBE-29307D9F0EA9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2C78F3-E8B3-0EA3-DDE3-84BA9F2EBAEA}"/>
              </a:ext>
            </a:extLst>
          </p:cNvPr>
          <p:cNvSpPr/>
          <p:nvPr/>
        </p:nvSpPr>
        <p:spPr>
          <a:xfrm>
            <a:off x="6586527" y="1410225"/>
            <a:ext cx="2098820" cy="3772302"/>
          </a:xfrm>
          <a:prstGeom prst="roundRect">
            <a:avLst>
              <a:gd name="adj" fmla="val 5466"/>
            </a:avLst>
          </a:prstGeom>
          <a:gradFill flip="none"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9F2F0-9824-ACE1-0783-32BE5DCF92BF}"/>
              </a:ext>
            </a:extLst>
          </p:cNvPr>
          <p:cNvSpPr/>
          <p:nvPr/>
        </p:nvSpPr>
        <p:spPr>
          <a:xfrm>
            <a:off x="7382663" y="1493832"/>
            <a:ext cx="50654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Lineup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D64C1740-E85C-6D86-AB26-D82F13BD4807}"/>
              </a:ext>
            </a:extLst>
          </p:cNvPr>
          <p:cNvSpPr/>
          <p:nvPr/>
        </p:nvSpPr>
        <p:spPr>
          <a:xfrm>
            <a:off x="7463905" y="2081775"/>
            <a:ext cx="735779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Tj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6a-10a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07FA4-F162-5707-164B-CFA8626E75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r="3810" b="4999"/>
          <a:stretch>
            <a:fillRect/>
          </a:stretch>
        </p:blipFill>
        <p:spPr>
          <a:xfrm>
            <a:off x="6850734" y="1997412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2" name="Rectangle 51">
            <a:extLst>
              <a:ext uri="{FF2B5EF4-FFF2-40B4-BE49-F238E27FC236}">
                <a16:creationId xmlns:a16="http://schemas.microsoft.com/office/drawing/2014/main" id="{EB045EDB-3A7B-1181-B073-B78AB2CA7C6E}"/>
              </a:ext>
            </a:extLst>
          </p:cNvPr>
          <p:cNvSpPr/>
          <p:nvPr/>
        </p:nvSpPr>
        <p:spPr>
          <a:xfrm>
            <a:off x="7463905" y="2924835"/>
            <a:ext cx="620363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Woody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10a-3p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A835C-07D0-07BA-4372-D49984BBF8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0734" y="2839115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4" name="Rectangle 51">
            <a:extLst>
              <a:ext uri="{FF2B5EF4-FFF2-40B4-BE49-F238E27FC236}">
                <a16:creationId xmlns:a16="http://schemas.microsoft.com/office/drawing/2014/main" id="{116D08C7-4A65-447C-FC1D-1E4712937B4B}"/>
              </a:ext>
            </a:extLst>
          </p:cNvPr>
          <p:cNvSpPr/>
          <p:nvPr/>
        </p:nvSpPr>
        <p:spPr>
          <a:xfrm>
            <a:off x="7463905" y="3767895"/>
            <a:ext cx="1104470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Coyote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Mccloud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3p-7p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DB3856-4F1A-BB03-673E-6F978893F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r="18465"/>
          <a:stretch>
            <a:fillRect/>
          </a:stretch>
        </p:blipFill>
        <p:spPr>
          <a:xfrm>
            <a:off x="6850734" y="3680818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737B1-7C24-BBDA-7940-CC5B464D1301}"/>
              </a:ext>
            </a:extLst>
          </p:cNvPr>
          <p:cNvCxnSpPr>
            <a:cxnSpLocks/>
          </p:cNvCxnSpPr>
          <p:nvPr/>
        </p:nvCxnSpPr>
        <p:spPr>
          <a:xfrm flipH="1">
            <a:off x="6845421" y="1810286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11B039-A72A-861A-6EF2-D80A63678B1D}"/>
              </a:ext>
            </a:extLst>
          </p:cNvPr>
          <p:cNvCxnSpPr>
            <a:cxnSpLocks/>
          </p:cNvCxnSpPr>
          <p:nvPr/>
        </p:nvCxnSpPr>
        <p:spPr>
          <a:xfrm flipH="1">
            <a:off x="6845421" y="2653346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0A1774-6DE7-09CC-E92B-C9C68531A20B}"/>
              </a:ext>
            </a:extLst>
          </p:cNvPr>
          <p:cNvCxnSpPr>
            <a:cxnSpLocks/>
          </p:cNvCxnSpPr>
          <p:nvPr/>
        </p:nvCxnSpPr>
        <p:spPr>
          <a:xfrm flipH="1">
            <a:off x="6845421" y="3496406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DB829B-2ADB-441D-2C6E-ED772BD3417D}"/>
              </a:ext>
            </a:extLst>
          </p:cNvPr>
          <p:cNvCxnSpPr>
            <a:cxnSpLocks/>
          </p:cNvCxnSpPr>
          <p:nvPr/>
        </p:nvCxnSpPr>
        <p:spPr>
          <a:xfrm flipH="1">
            <a:off x="6845421" y="4339466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1">
            <a:extLst>
              <a:ext uri="{FF2B5EF4-FFF2-40B4-BE49-F238E27FC236}">
                <a16:creationId xmlns:a16="http://schemas.microsoft.com/office/drawing/2014/main" id="{1651612E-160F-43C1-B853-06FA4AC62C32}"/>
              </a:ext>
            </a:extLst>
          </p:cNvPr>
          <p:cNvSpPr/>
          <p:nvPr/>
        </p:nvSpPr>
        <p:spPr>
          <a:xfrm>
            <a:off x="7463905" y="4610955"/>
            <a:ext cx="631583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John Tesh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7p-12a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7321AAD-3F64-9FA6-ADDF-A12148E8C5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r="6508"/>
          <a:stretch/>
        </p:blipFill>
        <p:spPr>
          <a:xfrm>
            <a:off x="6850734" y="4522521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9668DD9D-4B5A-1A73-D128-4E48989A36F4}"/>
              </a:ext>
            </a:extLst>
          </p:cNvPr>
          <p:cNvGraphicFramePr/>
          <p:nvPr/>
        </p:nvGraphicFramePr>
        <p:xfrm>
          <a:off x="4669808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2" name="Oval 61">
            <a:extLst>
              <a:ext uri="{FF2B5EF4-FFF2-40B4-BE49-F238E27FC236}">
                <a16:creationId xmlns:a16="http://schemas.microsoft.com/office/drawing/2014/main" id="{8CC923ED-6166-FDC6-0F7F-5C44F4B4ED2D}"/>
              </a:ext>
            </a:extLst>
          </p:cNvPr>
          <p:cNvSpPr/>
          <p:nvPr/>
        </p:nvSpPr>
        <p:spPr>
          <a:xfrm>
            <a:off x="4883676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DE4DB3-FC33-A4B3-80D3-44AFDB94DBF9}"/>
              </a:ext>
            </a:extLst>
          </p:cNvPr>
          <p:cNvSpPr/>
          <p:nvPr/>
        </p:nvSpPr>
        <p:spPr>
          <a:xfrm>
            <a:off x="975860" y="3220944"/>
            <a:ext cx="482664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Our audience isn't just listening—they're living, earning,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and investing in what's next.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AE57A0A-E628-8861-F3C1-83D34762A19B}"/>
              </a:ext>
            </a:extLst>
          </p:cNvPr>
          <p:cNvSpPr/>
          <p:nvPr/>
        </p:nvSpPr>
        <p:spPr>
          <a:xfrm>
            <a:off x="1154652" y="4134639"/>
            <a:ext cx="81432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Homeowners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28F9AC-9701-EC9E-1C19-EA0D9280DE3B}"/>
              </a:ext>
            </a:extLst>
          </p:cNvPr>
          <p:cNvSpPr txBox="1"/>
          <p:nvPr/>
        </p:nvSpPr>
        <p:spPr>
          <a:xfrm>
            <a:off x="1154652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73%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F5C2ED58-2899-8A09-EA8D-CEC3908D1216}"/>
              </a:ext>
            </a:extLst>
          </p:cNvPr>
          <p:cNvGraphicFramePr/>
          <p:nvPr/>
        </p:nvGraphicFramePr>
        <p:xfrm>
          <a:off x="349156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2" name="Oval 91">
            <a:extLst>
              <a:ext uri="{FF2B5EF4-FFF2-40B4-BE49-F238E27FC236}">
                <a16:creationId xmlns:a16="http://schemas.microsoft.com/office/drawing/2014/main" id="{9A3E77F4-E1CA-08AA-80C7-830695B0AEF0}"/>
              </a:ext>
            </a:extLst>
          </p:cNvPr>
          <p:cNvSpPr/>
          <p:nvPr/>
        </p:nvSpPr>
        <p:spPr>
          <a:xfrm>
            <a:off x="569555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CE70D7F-61BC-8532-CF5C-A50376D152EF}"/>
              </a:ext>
            </a:extLst>
          </p:cNvPr>
          <p:cNvSpPr/>
          <p:nvPr/>
        </p:nvSpPr>
        <p:spPr>
          <a:xfrm>
            <a:off x="3314317" y="4134639"/>
            <a:ext cx="6267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0D0030-4FA9-D17F-BA30-D353C99029A5}"/>
              </a:ext>
            </a:extLst>
          </p:cNvPr>
          <p:cNvSpPr txBox="1"/>
          <p:nvPr/>
        </p:nvSpPr>
        <p:spPr>
          <a:xfrm>
            <a:off x="3314317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68%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5451FA11-C8D2-5813-7AD8-C70C660A72D4}"/>
              </a:ext>
            </a:extLst>
          </p:cNvPr>
          <p:cNvGraphicFramePr/>
          <p:nvPr/>
        </p:nvGraphicFramePr>
        <p:xfrm>
          <a:off x="2508821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122" name="Graphic 121">
            <a:extLst>
              <a:ext uri="{FF2B5EF4-FFF2-40B4-BE49-F238E27FC236}">
                <a16:creationId xmlns:a16="http://schemas.microsoft.com/office/drawing/2014/main" id="{A22AC338-A1CD-8AFD-1009-49B700F91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973900" y="3948882"/>
            <a:ext cx="243548" cy="243548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60E9D56-05D2-161A-174C-2F09E7F37595}"/>
              </a:ext>
            </a:extLst>
          </p:cNvPr>
          <p:cNvSpPr/>
          <p:nvPr/>
        </p:nvSpPr>
        <p:spPr>
          <a:xfrm>
            <a:off x="2729220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3DF11D5-C128-61A5-97D8-77309816AED2}"/>
              </a:ext>
            </a:extLst>
          </p:cNvPr>
          <p:cNvSpPr/>
          <p:nvPr/>
        </p:nvSpPr>
        <p:spPr>
          <a:xfrm>
            <a:off x="5468773" y="4134639"/>
            <a:ext cx="844783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Earn $75,000+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2B339C-2461-94AE-6F84-54A064CF6485}"/>
              </a:ext>
            </a:extLst>
          </p:cNvPr>
          <p:cNvSpPr txBox="1"/>
          <p:nvPr/>
        </p:nvSpPr>
        <p:spPr>
          <a:xfrm>
            <a:off x="5468773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C13FB291-0AC9-1FD7-171A-CD2B1D500CBE}"/>
              </a:ext>
            </a:extLst>
          </p:cNvPr>
          <p:cNvGraphicFramePr/>
          <p:nvPr/>
        </p:nvGraphicFramePr>
        <p:xfrm>
          <a:off x="4672057" y="4492762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9" name="Oval 108">
            <a:extLst>
              <a:ext uri="{FF2B5EF4-FFF2-40B4-BE49-F238E27FC236}">
                <a16:creationId xmlns:a16="http://schemas.microsoft.com/office/drawing/2014/main" id="{D4484B65-2B27-45A1-7D4F-5431867C821C}"/>
              </a:ext>
            </a:extLst>
          </p:cNvPr>
          <p:cNvSpPr/>
          <p:nvPr/>
        </p:nvSpPr>
        <p:spPr>
          <a:xfrm>
            <a:off x="4885925" y="4710494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D5E064-C4A9-9D9E-AD87-AF7FC5D9FD6D}"/>
              </a:ext>
            </a:extLst>
          </p:cNvPr>
          <p:cNvSpPr/>
          <p:nvPr/>
        </p:nvSpPr>
        <p:spPr>
          <a:xfrm>
            <a:off x="1148422" y="4986475"/>
            <a:ext cx="7341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White collar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DE7AC7D-5A6A-3942-1B64-4ACB3A408468}"/>
              </a:ext>
            </a:extLst>
          </p:cNvPr>
          <p:cNvSpPr txBox="1"/>
          <p:nvPr/>
        </p:nvSpPr>
        <p:spPr>
          <a:xfrm>
            <a:off x="1148422" y="4706301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45%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AC17ED2C-AD10-5A92-2F5C-7814AADA0CDF}"/>
              </a:ext>
            </a:extLst>
          </p:cNvPr>
          <p:cNvGraphicFramePr/>
          <p:nvPr/>
        </p:nvGraphicFramePr>
        <p:xfrm>
          <a:off x="342926" y="4492762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F4FD30ED-E985-1C16-2E99-D56DC4A64DF9}"/>
              </a:ext>
            </a:extLst>
          </p:cNvPr>
          <p:cNvSpPr/>
          <p:nvPr/>
        </p:nvSpPr>
        <p:spPr>
          <a:xfrm>
            <a:off x="563325" y="4710494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BEE3C8B-826D-F913-1B71-AEBDC217E3DD}"/>
              </a:ext>
            </a:extLst>
          </p:cNvPr>
          <p:cNvSpPr/>
          <p:nvPr/>
        </p:nvSpPr>
        <p:spPr>
          <a:xfrm>
            <a:off x="3312081" y="4986475"/>
            <a:ext cx="92333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One+ children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(&lt;18)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17593A-F47C-327D-1D63-990BAE1C7A26}"/>
              </a:ext>
            </a:extLst>
          </p:cNvPr>
          <p:cNvSpPr txBox="1"/>
          <p:nvPr/>
        </p:nvSpPr>
        <p:spPr>
          <a:xfrm>
            <a:off x="3312081" y="4706301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33%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99754A29-4DC2-9561-2D26-51ADB867513E}"/>
              </a:ext>
            </a:extLst>
          </p:cNvPr>
          <p:cNvGraphicFramePr/>
          <p:nvPr/>
        </p:nvGraphicFramePr>
        <p:xfrm>
          <a:off x="2506585" y="4492762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17" name="Oval 116">
            <a:extLst>
              <a:ext uri="{FF2B5EF4-FFF2-40B4-BE49-F238E27FC236}">
                <a16:creationId xmlns:a16="http://schemas.microsoft.com/office/drawing/2014/main" id="{249D390F-61BB-4DEF-1E37-6120A0FB26AF}"/>
              </a:ext>
            </a:extLst>
          </p:cNvPr>
          <p:cNvSpPr/>
          <p:nvPr/>
        </p:nvSpPr>
        <p:spPr>
          <a:xfrm>
            <a:off x="2726984" y="4710494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32354DE-BC5C-EF50-95CF-47CD053C8A1B}"/>
              </a:ext>
            </a:extLst>
          </p:cNvPr>
          <p:cNvSpPr/>
          <p:nvPr/>
        </p:nvSpPr>
        <p:spPr>
          <a:xfrm>
            <a:off x="5471022" y="4986475"/>
            <a:ext cx="93455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college+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ACE49C0-E2C2-7E26-D5D1-C0521D5B3AAD}"/>
              </a:ext>
            </a:extLst>
          </p:cNvPr>
          <p:cNvSpPr txBox="1"/>
          <p:nvPr/>
        </p:nvSpPr>
        <p:spPr>
          <a:xfrm>
            <a:off x="5471022" y="4706301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66%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123" name="Graphic 122">
            <a:extLst>
              <a:ext uri="{FF2B5EF4-FFF2-40B4-BE49-F238E27FC236}">
                <a16:creationId xmlns:a16="http://schemas.microsoft.com/office/drawing/2014/main" id="{708F5B56-DD8B-3A04-AD76-1DD0E239EE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973581" y="4798150"/>
            <a:ext cx="248684" cy="248684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D3925EA-E3C4-EC82-7625-EE6D97CE12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53549" y="4800718"/>
            <a:ext cx="243548" cy="243548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CB4B1341-24E3-BDD9-7016-01A5B6200C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819444" y="3948882"/>
            <a:ext cx="243548" cy="243548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9A0563E7-9D04-F7B6-7745-BEBB4FEA54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659779" y="3948882"/>
            <a:ext cx="243548" cy="243548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BD6C3089-42BC-FC63-70C4-5F1E8E8F8134}"/>
              </a:ext>
            </a:extLst>
          </p:cNvPr>
          <p:cNvSpPr/>
          <p:nvPr/>
        </p:nvSpPr>
        <p:spPr>
          <a:xfrm>
            <a:off x="1699633" y="5617374"/>
            <a:ext cx="212941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 to purchase/lease a vehicle in the next year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51B1583D-05E3-5C1B-1BD0-C4A602778D8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804746" y="4788256"/>
            <a:ext cx="268472" cy="268472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F49D8205-5BAB-2E34-96FF-96A9B18D10A2}"/>
              </a:ext>
            </a:extLst>
          </p:cNvPr>
          <p:cNvSpPr txBox="1"/>
          <p:nvPr/>
        </p:nvSpPr>
        <p:spPr>
          <a:xfrm>
            <a:off x="1148422" y="5632763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13%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8FD540A-4357-87BD-0B40-07C545700F4D}"/>
              </a:ext>
            </a:extLst>
          </p:cNvPr>
          <p:cNvSpPr txBox="1"/>
          <p:nvPr/>
        </p:nvSpPr>
        <p:spPr>
          <a:xfrm>
            <a:off x="1576028" y="111421"/>
            <a:ext cx="210314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Mountain of Favorite Songs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D625797-F04F-D405-C63F-25DC5700E9E7}"/>
              </a:ext>
            </a:extLst>
          </p:cNvPr>
          <p:cNvSpPr/>
          <p:nvPr/>
        </p:nvSpPr>
        <p:spPr>
          <a:xfrm>
            <a:off x="6028765" y="5617374"/>
            <a:ext cx="270759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likely than the market average to remodel their kitchen in the next year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3D99A04-E71E-72F7-337C-030CB4750496}"/>
              </a:ext>
            </a:extLst>
          </p:cNvPr>
          <p:cNvSpPr txBox="1"/>
          <p:nvPr/>
        </p:nvSpPr>
        <p:spPr>
          <a:xfrm>
            <a:off x="5477553" y="5632763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10%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33" name="Chart 132">
            <a:extLst>
              <a:ext uri="{FF2B5EF4-FFF2-40B4-BE49-F238E27FC236}">
                <a16:creationId xmlns:a16="http://schemas.microsoft.com/office/drawing/2014/main" id="{17D5267D-DE67-7467-A82C-2F4C57DD18E5}"/>
              </a:ext>
            </a:extLst>
          </p:cNvPr>
          <p:cNvGraphicFramePr/>
          <p:nvPr/>
        </p:nvGraphicFramePr>
        <p:xfrm>
          <a:off x="4672057" y="5341533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34" name="Oval 133">
            <a:extLst>
              <a:ext uri="{FF2B5EF4-FFF2-40B4-BE49-F238E27FC236}">
                <a16:creationId xmlns:a16="http://schemas.microsoft.com/office/drawing/2014/main" id="{1208CD37-1DD1-CABA-6C70-FD5337C0C0DC}"/>
              </a:ext>
            </a:extLst>
          </p:cNvPr>
          <p:cNvSpPr/>
          <p:nvPr/>
        </p:nvSpPr>
        <p:spPr>
          <a:xfrm>
            <a:off x="4892456" y="5559265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5" name="Graphic 134">
            <a:extLst>
              <a:ext uri="{FF2B5EF4-FFF2-40B4-BE49-F238E27FC236}">
                <a16:creationId xmlns:a16="http://schemas.microsoft.com/office/drawing/2014/main" id="{8E069673-C40F-308F-C3C4-0CF2B0A13A1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965955" y="5632764"/>
            <a:ext cx="276998" cy="27699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4741FB-BD26-0DED-439A-E395674AF490}"/>
              </a:ext>
            </a:extLst>
          </p:cNvPr>
          <p:cNvGraphicFramePr/>
          <p:nvPr/>
        </p:nvGraphicFramePr>
        <p:xfrm>
          <a:off x="342926" y="5341533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F6A76342-A9B8-83E0-25AA-D0FBC5BAEA1A}"/>
              </a:ext>
            </a:extLst>
          </p:cNvPr>
          <p:cNvSpPr/>
          <p:nvPr/>
        </p:nvSpPr>
        <p:spPr>
          <a:xfrm>
            <a:off x="563325" y="5559265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C97CD6-AD49-C614-D3D8-83D75749904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651962" y="5647902"/>
            <a:ext cx="246722" cy="24672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40FEAD-4D4D-C5F4-095E-8F9544DF3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390059"/>
              </p:ext>
            </p:extLst>
          </p:nvPr>
        </p:nvGraphicFramePr>
        <p:xfrm>
          <a:off x="4672057" y="534026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</p:spTree>
    <p:extLst>
      <p:ext uri="{BB962C8B-B14F-4D97-AF65-F5344CB8AC3E}">
        <p14:creationId xmlns:p14="http://schemas.microsoft.com/office/powerpoint/2010/main" val="271435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2B2E5-463C-9A7D-1568-4F4F4BBB8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FACABC-BA5C-C2C9-4666-84C036851078}"/>
              </a:ext>
            </a:extLst>
          </p:cNvPr>
          <p:cNvSpPr/>
          <p:nvPr/>
        </p:nvSpPr>
        <p:spPr>
          <a:xfrm>
            <a:off x="329405" y="2191759"/>
            <a:ext cx="8474452" cy="3979857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AABCF12-7C9D-0AB2-ADCC-42FFB5E6D7B8}"/>
              </a:ext>
            </a:extLst>
          </p:cNvPr>
          <p:cNvSpPr txBox="1"/>
          <p:nvPr/>
        </p:nvSpPr>
        <p:spPr>
          <a:xfrm>
            <a:off x="2805089" y="2379794"/>
            <a:ext cx="3544560" cy="23775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Based on a 3-month average – Aug, Sept, Oct 2025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25962D-B51A-8AD8-89CC-AA59DA6C999B}"/>
              </a:ext>
            </a:extLst>
          </p:cNvPr>
          <p:cNvSpPr/>
          <p:nvPr/>
        </p:nvSpPr>
        <p:spPr>
          <a:xfrm>
            <a:off x="2181272" y="2022171"/>
            <a:ext cx="4917228" cy="3053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0"/>
          </a:gra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46C2BC2D-E034-3EAF-D7EB-EEE59991BD02}"/>
              </a:ext>
            </a:extLst>
          </p:cNvPr>
          <p:cNvSpPr txBox="1"/>
          <p:nvPr/>
        </p:nvSpPr>
        <p:spPr>
          <a:xfrm>
            <a:off x="2174308" y="2036329"/>
            <a:ext cx="493115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KKPK-FM - Website, Streaming, Email, App, and Display 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E956B-A648-F493-222B-CC1A8A2A9FA1}"/>
              </a:ext>
            </a:extLst>
          </p:cNvPr>
          <p:cNvSpPr txBox="1"/>
          <p:nvPr/>
        </p:nvSpPr>
        <p:spPr>
          <a:xfrm>
            <a:off x="2662663" y="1290698"/>
            <a:ext cx="3818674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Big or Small, We Do it All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6C7C39-0314-E8D2-8932-EB58D94B841A}"/>
              </a:ext>
            </a:extLst>
          </p:cNvPr>
          <p:cNvCxnSpPr>
            <a:cxnSpLocks/>
          </p:cNvCxnSpPr>
          <p:nvPr/>
        </p:nvCxnSpPr>
        <p:spPr>
          <a:xfrm>
            <a:off x="4643246" y="1759687"/>
            <a:ext cx="1744492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008CCA"/>
                </a:gs>
                <a:gs pos="100000">
                  <a:srgbClr val="042B5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D7B5863-BE32-EBEB-4319-4A2FD1B7BAAA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D64D930-1A27-D25E-A9BD-FDB2321D1898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905381-1BF2-8AAB-1C34-8D85E422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9C7CBC-721F-78E4-B8A1-226770CFB902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2B752-9727-D6E5-83E8-99C4BCDAF112}"/>
              </a:ext>
            </a:extLst>
          </p:cNvPr>
          <p:cNvSpPr txBox="1"/>
          <p:nvPr/>
        </p:nvSpPr>
        <p:spPr>
          <a:xfrm>
            <a:off x="3614847" y="546314"/>
            <a:ext cx="1914306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Cumulus Digital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4B1A78-24DE-FEDA-8576-496545C67FA6}"/>
              </a:ext>
            </a:extLst>
          </p:cNvPr>
          <p:cNvSpPr/>
          <p:nvPr/>
        </p:nvSpPr>
        <p:spPr>
          <a:xfrm>
            <a:off x="6262503" y="3041958"/>
            <a:ext cx="2146421" cy="28099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R="0" lvl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Advertising opportunities include: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Station Streaming Sponsorships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In-Stream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Desktop Homepage Takeovers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Pre-Roll Commercials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Mobile App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Facebook Boosted Post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E-Newsletter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Social Media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Custom Client Contests</a:t>
            </a: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4D4CAF52-AA20-3B77-B3BB-4FA0063BE206}"/>
              </a:ext>
            </a:extLst>
          </p:cNvPr>
          <p:cNvSpPr/>
          <p:nvPr/>
        </p:nvSpPr>
        <p:spPr>
          <a:xfrm>
            <a:off x="1125971" y="2765303"/>
            <a:ext cx="136425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Streaming Metrics</a:t>
            </a:r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F18BFD5F-6622-FB41-212C-9A1026AA7FA2}"/>
              </a:ext>
            </a:extLst>
          </p:cNvPr>
          <p:cNvSpPr/>
          <p:nvPr/>
        </p:nvSpPr>
        <p:spPr>
          <a:xfrm>
            <a:off x="3955666" y="2765303"/>
            <a:ext cx="123228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Website &amp; Email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21E9712-382E-0CEF-BCFF-676E407596FB}"/>
              </a:ext>
            </a:extLst>
          </p:cNvPr>
          <p:cNvSpPr/>
          <p:nvPr/>
        </p:nvSpPr>
        <p:spPr>
          <a:xfrm>
            <a:off x="3535311" y="2979085"/>
            <a:ext cx="2072999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5695CD-4415-F585-7013-63398ED34D41}"/>
              </a:ext>
            </a:extLst>
          </p:cNvPr>
          <p:cNvSpPr/>
          <p:nvPr/>
        </p:nvSpPr>
        <p:spPr>
          <a:xfrm>
            <a:off x="3924532" y="3070084"/>
            <a:ext cx="1024319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Page Views: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Website Visits: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Email Addresses: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FA1B3F-9F58-5D9A-FF3A-7BCA87290B69}"/>
              </a:ext>
            </a:extLst>
          </p:cNvPr>
          <p:cNvSpPr/>
          <p:nvPr/>
        </p:nvSpPr>
        <p:spPr>
          <a:xfrm>
            <a:off x="5000216" y="3070276"/>
            <a:ext cx="323807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4,144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2,227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165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D7482D4-E4E9-907A-027B-9A031A6F2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70733" y="3103996"/>
            <a:ext cx="335634" cy="335634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3A74E6C-2149-765A-81C4-E54A15771E1B}"/>
              </a:ext>
            </a:extLst>
          </p:cNvPr>
          <p:cNvSpPr/>
          <p:nvPr/>
        </p:nvSpPr>
        <p:spPr>
          <a:xfrm>
            <a:off x="570564" y="2979085"/>
            <a:ext cx="2475065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85DA2C-7326-D26A-3663-3BC534653690}"/>
              </a:ext>
            </a:extLst>
          </p:cNvPr>
          <p:cNvSpPr/>
          <p:nvPr/>
        </p:nvSpPr>
        <p:spPr>
          <a:xfrm>
            <a:off x="725443" y="3070084"/>
            <a:ext cx="1603003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Impressions: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Cume: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7765-815A-D7A9-F04D-DBDE25A78B6E}"/>
              </a:ext>
            </a:extLst>
          </p:cNvPr>
          <p:cNvSpPr/>
          <p:nvPr/>
        </p:nvSpPr>
        <p:spPr>
          <a:xfrm>
            <a:off x="2379811" y="3070276"/>
            <a:ext cx="468077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769,070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3,565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28,007</a:t>
            </a:r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73A6007E-CD81-AE8A-34AF-2B42B42D249F}"/>
              </a:ext>
            </a:extLst>
          </p:cNvPr>
          <p:cNvSpPr/>
          <p:nvPr/>
        </p:nvSpPr>
        <p:spPr>
          <a:xfrm>
            <a:off x="1307706" y="4040390"/>
            <a:ext cx="100077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 Metrics</a:t>
            </a:r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8741D73A-D59C-38DB-9667-E5F03792D2C3}"/>
              </a:ext>
            </a:extLst>
          </p:cNvPr>
          <p:cNvSpPr/>
          <p:nvPr/>
        </p:nvSpPr>
        <p:spPr>
          <a:xfrm>
            <a:off x="4006301" y="4041372"/>
            <a:ext cx="112066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Amazon Echo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EDF2BB-0B8B-23EA-2D45-16E1C90EEFEB}"/>
              </a:ext>
            </a:extLst>
          </p:cNvPr>
          <p:cNvSpPr/>
          <p:nvPr/>
        </p:nvSpPr>
        <p:spPr>
          <a:xfrm>
            <a:off x="570563" y="4255115"/>
            <a:ext cx="2475065" cy="609495"/>
          </a:xfrm>
          <a:prstGeom prst="roundRect">
            <a:avLst>
              <a:gd name="adj" fmla="val 1819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CCD9D9-90FC-24E4-E5E6-EBFC4DE0B882}"/>
              </a:ext>
            </a:extLst>
          </p:cNvPr>
          <p:cNvSpPr/>
          <p:nvPr/>
        </p:nvSpPr>
        <p:spPr>
          <a:xfrm>
            <a:off x="1252831" y="4343714"/>
            <a:ext cx="1075615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Downloads: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401D95-13DD-C503-5AFD-56D79DC4F924}"/>
              </a:ext>
            </a:extLst>
          </p:cNvPr>
          <p:cNvSpPr/>
          <p:nvPr/>
        </p:nvSpPr>
        <p:spPr>
          <a:xfrm>
            <a:off x="2379811" y="4343906"/>
            <a:ext cx="323807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1,596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0D69046-B826-840A-458C-CE1010E9F2AE}"/>
              </a:ext>
            </a:extLst>
          </p:cNvPr>
          <p:cNvSpPr/>
          <p:nvPr/>
        </p:nvSpPr>
        <p:spPr>
          <a:xfrm>
            <a:off x="3530132" y="4255115"/>
            <a:ext cx="2072999" cy="609495"/>
          </a:xfrm>
          <a:prstGeom prst="roundRect">
            <a:avLst>
              <a:gd name="adj" fmla="val 2091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D8A7EE-7D12-28D1-6430-569268D1FE3E}"/>
              </a:ext>
            </a:extLst>
          </p:cNvPr>
          <p:cNvSpPr/>
          <p:nvPr/>
        </p:nvSpPr>
        <p:spPr>
          <a:xfrm>
            <a:off x="3679272" y="4343714"/>
            <a:ext cx="1269579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Session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866C40-7616-985C-9032-3342CA5C8CFD}"/>
              </a:ext>
            </a:extLst>
          </p:cNvPr>
          <p:cNvSpPr/>
          <p:nvPr/>
        </p:nvSpPr>
        <p:spPr>
          <a:xfrm>
            <a:off x="5000216" y="4343906"/>
            <a:ext cx="395942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4,544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13,287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8AFA91E8-7DC7-3936-FF62-9E49D49FA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70733" y="4295691"/>
            <a:ext cx="279179" cy="27917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C094F3E-C1E4-49D0-5A67-5A5A81939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9711" y="4377617"/>
            <a:ext cx="364490" cy="364490"/>
          </a:xfrm>
          <a:prstGeom prst="rect">
            <a:avLst/>
          </a:prstGeom>
        </p:spPr>
      </p:pic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09E6A3F6-CEED-8160-C13C-6DD1C25C750E}"/>
              </a:ext>
            </a:extLst>
          </p:cNvPr>
          <p:cNvSpPr/>
          <p:nvPr/>
        </p:nvSpPr>
        <p:spPr>
          <a:xfrm>
            <a:off x="2253450" y="5083194"/>
            <a:ext cx="1666793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Display &amp; Social Media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1C48E59-C047-8D3B-EB1B-271E612C4D49}"/>
              </a:ext>
            </a:extLst>
          </p:cNvPr>
          <p:cNvSpPr/>
          <p:nvPr/>
        </p:nvSpPr>
        <p:spPr>
          <a:xfrm>
            <a:off x="570563" y="5295513"/>
            <a:ext cx="5032568" cy="609495"/>
          </a:xfrm>
          <a:prstGeom prst="roundRect">
            <a:avLst>
              <a:gd name="adj" fmla="val 1897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2A81A4E-91FF-3F67-A27D-60EDB0AD1AAF}"/>
              </a:ext>
            </a:extLst>
          </p:cNvPr>
          <p:cNvSpPr/>
          <p:nvPr/>
        </p:nvSpPr>
        <p:spPr>
          <a:xfrm>
            <a:off x="753452" y="5369428"/>
            <a:ext cx="1242328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Impressions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(November):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49,403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D79D64-F38D-3D08-FE33-3A94404B9B83}"/>
              </a:ext>
            </a:extLst>
          </p:cNvPr>
          <p:cNvSpPr/>
          <p:nvPr/>
        </p:nvSpPr>
        <p:spPr>
          <a:xfrm>
            <a:off x="2374258" y="5369428"/>
            <a:ext cx="1025923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Meta/Facebook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35,993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A6FBFD-EEB4-3724-8917-127E87F973BC}"/>
              </a:ext>
            </a:extLst>
          </p:cNvPr>
          <p:cNvSpPr/>
          <p:nvPr/>
        </p:nvSpPr>
        <p:spPr>
          <a:xfrm>
            <a:off x="3778659" y="53694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(Twitter)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995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9FFA1F-6B3B-EE65-C7D6-0CBC87F878B1}"/>
              </a:ext>
            </a:extLst>
          </p:cNvPr>
          <p:cNvSpPr/>
          <p:nvPr/>
        </p:nvSpPr>
        <p:spPr>
          <a:xfrm>
            <a:off x="4785514" y="53694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Instagram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596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C988F8A-4CAC-887E-B40B-B4D821D2DE0F}"/>
              </a:ext>
            </a:extLst>
          </p:cNvPr>
          <p:cNvCxnSpPr>
            <a:cxnSpLocks/>
          </p:cNvCxnSpPr>
          <p:nvPr/>
        </p:nvCxnSpPr>
        <p:spPr>
          <a:xfrm>
            <a:off x="2185019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1C36788-FEC5-1144-BF01-7571D6CCB831}"/>
              </a:ext>
            </a:extLst>
          </p:cNvPr>
          <p:cNvCxnSpPr>
            <a:cxnSpLocks/>
          </p:cNvCxnSpPr>
          <p:nvPr/>
        </p:nvCxnSpPr>
        <p:spPr>
          <a:xfrm>
            <a:off x="3589420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2964996-1EBE-D601-1C3C-F64906EC7635}"/>
              </a:ext>
            </a:extLst>
          </p:cNvPr>
          <p:cNvCxnSpPr>
            <a:cxnSpLocks/>
          </p:cNvCxnSpPr>
          <p:nvPr/>
        </p:nvCxnSpPr>
        <p:spPr>
          <a:xfrm>
            <a:off x="4596275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79FF52F-05FC-FA06-F1FF-336ED35B318C}"/>
              </a:ext>
            </a:extLst>
          </p:cNvPr>
          <p:cNvSpPr/>
          <p:nvPr/>
        </p:nvSpPr>
        <p:spPr>
          <a:xfrm>
            <a:off x="6265379" y="2753246"/>
            <a:ext cx="2143545" cy="214781"/>
          </a:xfrm>
          <a:prstGeom prst="roundRect">
            <a:avLst>
              <a:gd name="adj" fmla="val 3186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lIns="108000" tIns="10800" rIns="108000" bIns="10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Cumulus Station Digital Assets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43198A-D0DE-A973-E021-5B0B51A9152F}"/>
              </a:ext>
            </a:extLst>
          </p:cNvPr>
          <p:cNvSpPr/>
          <p:nvPr/>
        </p:nvSpPr>
        <p:spPr>
          <a:xfrm>
            <a:off x="2615534" y="6312139"/>
            <a:ext cx="403796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 </a:t>
            </a:r>
            <a:r>
              <a:rPr kumimoji="0" lang="en-US" sz="8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includes the station site, the player page, and the app ad unit data</a:t>
            </a:r>
          </a:p>
        </p:txBody>
      </p:sp>
    </p:spTree>
    <p:extLst>
      <p:ext uri="{BB962C8B-B14F-4D97-AF65-F5344CB8AC3E}">
        <p14:creationId xmlns:p14="http://schemas.microsoft.com/office/powerpoint/2010/main" val="37980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659</TotalTime>
  <Words>380</Words>
  <Application>Microsoft Office PowerPoint</Application>
  <PresentationFormat>On-screen Show (4:3)</PresentationFormat>
  <Paragraphs>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Ilic</dc:creator>
  <cp:lastModifiedBy>Meghan Spezialetti</cp:lastModifiedBy>
  <cp:revision>59</cp:revision>
  <dcterms:created xsi:type="dcterms:W3CDTF">2023-12-20T15:47:37Z</dcterms:created>
  <dcterms:modified xsi:type="dcterms:W3CDTF">2026-01-12T19:41:00Z</dcterms:modified>
</cp:coreProperties>
</file>