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1D4"/>
    <a:srgbClr val="1F93DE"/>
    <a:srgbClr val="1075BC"/>
    <a:srgbClr val="ED1C24"/>
    <a:srgbClr val="E9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8" autoAdjust="0"/>
    <p:restoredTop sz="97307" autoAdjust="0"/>
  </p:normalViewPr>
  <p:slideViewPr>
    <p:cSldViewPr snapToGrid="0" showGuides="1">
      <p:cViewPr varScale="1">
        <p:scale>
          <a:sx n="107" d="100"/>
          <a:sy n="107" d="100"/>
        </p:scale>
        <p:origin x="2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2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B-9340-9AEE-E999A9492FE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B-9340-9AEE-E999A9492F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8B-9340-9AEE-E999A9492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7-DA42-8F9B-5A53D65EBBB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7-DA42-8F9B-5A53D65EBB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E7-DA42-8F9B-5A53D65EB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6-3E4E-A117-7D9F5D6BC1A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6-3E4E-A117-7D9F5D6BC1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6-3E4E-A117-7D9F5D6BC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F24B-AF35-EE13BAAA3DC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FB-F24B-AF35-EE13BAAA3D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FB-F24B-AF35-EE13BAAA3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E-6B4F-BDFA-407259BA794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DE-6B4F-BDFA-407259BA79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DE-6B4F-BDFA-407259BA7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4-8844-8F80-CB2AC284B81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4-8844-8F80-CB2AC284B8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74-8844-8F80-CB2AC284B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B1-2C44-8C21-A25C848F842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B1-2C44-8C21-A25C848F84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B1-2C44-8C21-A25C848F8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1-8943-99D3-054EB98BDE7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D1-8943-99D3-054EB98BDE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D1-8943-99D3-054EB98BD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149819007348379"/>
          <c:w val="1"/>
          <c:h val="0.72416551625498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percent</c:v>
                </c:pt>
              </c:strCache>
            </c:strRef>
          </c:tx>
          <c:spPr>
            <a:gradFill flip="none" rotWithShape="1">
              <a:gsLst>
                <a:gs pos="0">
                  <a:srgbClr val="008CCA">
                    <a:alpha val="100000"/>
                  </a:srgbClr>
                </a:gs>
                <a:gs pos="100000">
                  <a:srgbClr val="042B54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1F-8F4A-A12C-38289B8D4C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1F-8F4A-A12C-38289B8D4C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1F-8F4A-A12C-38289B8D4C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Century Gothic" panose="020B0502020202020204" pitchFamily="34" charset="0"/>
                    <a:cs typeface="Poppins SemiBold" panose="000007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0.11</c:v>
                </c:pt>
                <c:pt idx="3">
                  <c:v>0.12</c:v>
                </c:pt>
                <c:pt idx="4">
                  <c:v>0.24</c:v>
                </c:pt>
                <c:pt idx="5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F-8F4A-A12C-38289B8D4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29551472"/>
        <c:axId val="535124896"/>
      </c:barChart>
      <c:catAx>
        <c:axId val="52955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 baseline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535124896"/>
        <c:crosses val="autoZero"/>
        <c:auto val="1"/>
        <c:lblAlgn val="ctr"/>
        <c:lblOffset val="100"/>
        <c:noMultiLvlLbl val="0"/>
      </c:catAx>
      <c:valAx>
        <c:axId val="53512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955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E983-30C6-9675-287D-120127C59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52C59-A625-6C64-C105-9015F2577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7D7-45E7-49A6-87E4-C6912F225F09}" type="datetimeFigureOut">
              <a:rPr lang="sr-Cyrl-RS" smtClean="0">
                <a:latin typeface="Century Gothic" panose="020B0502020202020204" pitchFamily="34" charset="0"/>
              </a:rPr>
              <a:t>20. 1. 2026.</a:t>
            </a:fld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4AC4-D129-82E6-FDC4-A52FD0F14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1AC1-B5BD-A396-CE9D-4BBA73536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9B7-4491-42AF-96A4-5AF555A0E642}" type="slidenum">
              <a:rPr lang="sr-Cyrl-RS" smtClean="0">
                <a:latin typeface="Century Gothic" panose="020B0502020202020204" pitchFamily="34" charset="0"/>
              </a:rPr>
              <a:t>‹#›</a:t>
            </a:fld>
            <a:endParaRPr lang="sr-Cyrl-R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5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B8B07-3B48-5A4C-8342-9E7B0C47D603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CD26-534D-EE4C-8F60-ADFFC205F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645C627E-FCB3-FBA1-CD31-D00206B6C6CE}"/>
              </a:ext>
            </a:extLst>
          </p:cNvPr>
          <p:cNvSpPr/>
          <p:nvPr userDrawn="1"/>
        </p:nvSpPr>
        <p:spPr>
          <a:xfrm>
            <a:off x="0" y="1"/>
            <a:ext cx="9144003" cy="993421"/>
          </a:xfrm>
          <a:custGeom>
            <a:avLst/>
            <a:gdLst/>
            <a:ahLst/>
            <a:cxnLst/>
            <a:rect l="l" t="t" r="r" b="b"/>
            <a:pathLst>
              <a:path w="3612445" h="572313">
                <a:moveTo>
                  <a:pt x="0" y="0"/>
                </a:moveTo>
                <a:lnTo>
                  <a:pt x="3612445" y="0"/>
                </a:lnTo>
                <a:lnTo>
                  <a:pt x="3612445" y="572313"/>
                </a:lnTo>
                <a:lnTo>
                  <a:pt x="0" y="572313"/>
                </a:lnTo>
                <a:close/>
              </a:path>
            </a:pathLst>
          </a:custGeom>
          <a:gradFill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US" sz="1583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09BE82-872B-D354-3688-0D2AD8D1E5DA}"/>
              </a:ext>
            </a:extLst>
          </p:cNvPr>
          <p:cNvSpPr/>
          <p:nvPr userDrawn="1"/>
        </p:nvSpPr>
        <p:spPr>
          <a:xfrm>
            <a:off x="334774" y="119064"/>
            <a:ext cx="1314853" cy="75529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E5D50D-9653-A775-BEDD-5D08BAB886F0}"/>
              </a:ext>
            </a:extLst>
          </p:cNvPr>
          <p:cNvGrpSpPr/>
          <p:nvPr userDrawn="1"/>
        </p:nvGrpSpPr>
        <p:grpSpPr>
          <a:xfrm>
            <a:off x="6423881" y="119064"/>
            <a:ext cx="603715" cy="140174"/>
            <a:chOff x="5776456" y="163269"/>
            <a:chExt cx="603715" cy="140174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0339627-068A-7856-B4C4-7DCB87103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6456" y="163269"/>
              <a:ext cx="140174" cy="140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D400BD-AF73-6C9D-E023-B200F1B59D6F}"/>
                </a:ext>
              </a:extLst>
            </p:cNvPr>
            <p:cNvSpPr txBox="1"/>
            <p:nvPr/>
          </p:nvSpPr>
          <p:spPr>
            <a:xfrm>
              <a:off x="5971405" y="179495"/>
              <a:ext cx="40876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@740kvor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E290D-AF23-13D0-A769-DBC8EFD3D4FC}"/>
              </a:ext>
            </a:extLst>
          </p:cNvPr>
          <p:cNvGrpSpPr/>
          <p:nvPr userDrawn="1"/>
        </p:nvGrpSpPr>
        <p:grpSpPr>
          <a:xfrm>
            <a:off x="8189461" y="119064"/>
            <a:ext cx="619765" cy="140174"/>
            <a:chOff x="7873360" y="163269"/>
            <a:chExt cx="619765" cy="1401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84F44B-7268-1BDF-CBCB-8CE2AB6CAB41}"/>
                </a:ext>
              </a:extLst>
            </p:cNvPr>
            <p:cNvSpPr txBox="1"/>
            <p:nvPr/>
          </p:nvSpPr>
          <p:spPr>
            <a:xfrm>
              <a:off x="8084359" y="179495"/>
              <a:ext cx="40876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@740kvor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F045DED-895A-4C50-005F-980A89BED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360" y="163269"/>
              <a:ext cx="140174" cy="14017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49DDF-1350-4A32-45AA-4096A643201C}"/>
              </a:ext>
            </a:extLst>
          </p:cNvPr>
          <p:cNvGrpSpPr/>
          <p:nvPr userDrawn="1"/>
        </p:nvGrpSpPr>
        <p:grpSpPr>
          <a:xfrm>
            <a:off x="4377129" y="119064"/>
            <a:ext cx="866337" cy="161764"/>
            <a:chOff x="3584575" y="152474"/>
            <a:chExt cx="866337" cy="1617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BB657-44F1-4C5A-C4C4-03490DDA7A78}"/>
                </a:ext>
              </a:extLst>
            </p:cNvPr>
            <p:cNvSpPr txBox="1"/>
            <p:nvPr userDrawn="1"/>
          </p:nvSpPr>
          <p:spPr>
            <a:xfrm>
              <a:off x="3796601" y="179495"/>
              <a:ext cx="65431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(719) 715-0740</a:t>
              </a:r>
            </a:p>
          </p:txBody>
        </p:sp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40FDA490-BA46-33CE-4E16-4A8000D0C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584575" y="152474"/>
              <a:ext cx="174326" cy="16176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14E02F-C0F7-D5BD-5F53-409EEE8C4E3B}"/>
              </a:ext>
            </a:extLst>
          </p:cNvPr>
          <p:cNvGrpSpPr/>
          <p:nvPr userDrawn="1"/>
        </p:nvGrpSpPr>
        <p:grpSpPr>
          <a:xfrm>
            <a:off x="5522540" y="119064"/>
            <a:ext cx="622267" cy="145178"/>
            <a:chOff x="4567017" y="160767"/>
            <a:chExt cx="622267" cy="1451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48AC53-16A3-EB73-A46B-AB9E1E8A1958}"/>
                </a:ext>
              </a:extLst>
            </p:cNvPr>
            <p:cNvSpPr txBox="1"/>
            <p:nvPr userDrawn="1"/>
          </p:nvSpPr>
          <p:spPr>
            <a:xfrm>
              <a:off x="4780518" y="179495"/>
              <a:ext cx="40876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kvor.com</a:t>
              </a:r>
            </a:p>
          </p:txBody>
        </p:sp>
        <p:pic>
          <p:nvPicPr>
            <p:cNvPr id="27" name="Picture 40">
              <a:extLst>
                <a:ext uri="{FF2B5EF4-FFF2-40B4-BE49-F238E27FC236}">
                  <a16:creationId xmlns:a16="http://schemas.microsoft.com/office/drawing/2014/main" id="{7E155FC4-8115-86AD-6072-71BF6C559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7017" y="160767"/>
              <a:ext cx="145176" cy="14517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248D13-5ED2-B3A9-4519-D4791B012050}"/>
              </a:ext>
            </a:extLst>
          </p:cNvPr>
          <p:cNvGrpSpPr/>
          <p:nvPr userDrawn="1"/>
        </p:nvGrpSpPr>
        <p:grpSpPr>
          <a:xfrm>
            <a:off x="7306670" y="119064"/>
            <a:ext cx="603717" cy="140176"/>
            <a:chOff x="6811555" y="163268"/>
            <a:chExt cx="603717" cy="140176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E40E437-502C-7C33-DE19-307241C69A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55" y="163268"/>
              <a:ext cx="140176" cy="1401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1D5DF-EC5A-0BE5-1BE8-AB52E40C2698}"/>
                </a:ext>
              </a:extLst>
            </p:cNvPr>
            <p:cNvSpPr txBox="1"/>
            <p:nvPr userDrawn="1"/>
          </p:nvSpPr>
          <p:spPr>
            <a:xfrm>
              <a:off x="7006506" y="179495"/>
              <a:ext cx="408766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@740kvor</a:t>
              </a:r>
            </a:p>
          </p:txBody>
        </p:sp>
      </p:grpSp>
      <p:pic>
        <p:nvPicPr>
          <p:cNvPr id="8" name="Picture 7" descr="A black and blue text with red and blue text&#10;&#10;AI-generated content may be incorrect.">
            <a:extLst>
              <a:ext uri="{FF2B5EF4-FFF2-40B4-BE49-F238E27FC236}">
                <a16:creationId xmlns:a16="http://schemas.microsoft.com/office/drawing/2014/main" id="{56C187D3-08B4-27E5-38AD-47A051C4E3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7" y="210547"/>
            <a:ext cx="1118286" cy="6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2.xml"/><Relationship Id="rId18" Type="http://schemas.openxmlformats.org/officeDocument/2006/relationships/image" Target="../media/image23.png"/><Relationship Id="rId26" Type="http://schemas.openxmlformats.org/officeDocument/2006/relationships/image" Target="../media/image28.svg"/><Relationship Id="rId39" Type="http://schemas.openxmlformats.org/officeDocument/2006/relationships/image" Target="../media/image39.png"/><Relationship Id="rId21" Type="http://schemas.openxmlformats.org/officeDocument/2006/relationships/chart" Target="../charts/chart6.xml"/><Relationship Id="rId34" Type="http://schemas.openxmlformats.org/officeDocument/2006/relationships/image" Target="../media/image35.png"/><Relationship Id="rId7" Type="http://schemas.openxmlformats.org/officeDocument/2006/relationships/image" Target="../media/image16.png"/><Relationship Id="rId12" Type="http://schemas.openxmlformats.org/officeDocument/2006/relationships/chart" Target="../charts/chart1.xml"/><Relationship Id="rId17" Type="http://schemas.openxmlformats.org/officeDocument/2006/relationships/chart" Target="../charts/chart4.xml"/><Relationship Id="rId25" Type="http://schemas.openxmlformats.org/officeDocument/2006/relationships/image" Target="../media/image27.png"/><Relationship Id="rId33" Type="http://schemas.openxmlformats.org/officeDocument/2006/relationships/image" Target="../media/image34.svg"/><Relationship Id="rId38" Type="http://schemas.openxmlformats.org/officeDocument/2006/relationships/image" Target="../media/image38.svg"/><Relationship Id="rId2" Type="http://schemas.openxmlformats.org/officeDocument/2006/relationships/image" Target="../media/image12.png"/><Relationship Id="rId16" Type="http://schemas.openxmlformats.org/officeDocument/2006/relationships/image" Target="../media/image22.svg"/><Relationship Id="rId20" Type="http://schemas.openxmlformats.org/officeDocument/2006/relationships/chart" Target="../charts/chart5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24" Type="http://schemas.openxmlformats.org/officeDocument/2006/relationships/chart" Target="../charts/chart7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openxmlformats.org/officeDocument/2006/relationships/image" Target="../media/image26.svg"/><Relationship Id="rId28" Type="http://schemas.openxmlformats.org/officeDocument/2006/relationships/image" Target="../media/image30.svg"/><Relationship Id="rId36" Type="http://schemas.openxmlformats.org/officeDocument/2006/relationships/chart" Target="../charts/chart9.xml"/><Relationship Id="rId10" Type="http://schemas.openxmlformats.org/officeDocument/2006/relationships/image" Target="../media/image19.png"/><Relationship Id="rId19" Type="http://schemas.openxmlformats.org/officeDocument/2006/relationships/image" Target="../media/image24.svg"/><Relationship Id="rId31" Type="http://schemas.openxmlformats.org/officeDocument/2006/relationships/chart" Target="../charts/chart8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chart" Target="../charts/chart3.xml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35" Type="http://schemas.openxmlformats.org/officeDocument/2006/relationships/image" Target="../media/image36.svg"/><Relationship Id="rId8" Type="http://schemas.openxmlformats.org/officeDocument/2006/relationships/image" Target="../media/image17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0C78-5CBB-C50C-4E5D-A9CDBD7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: Rounded Corners 37">
            <a:extLst>
              <a:ext uri="{FF2B5EF4-FFF2-40B4-BE49-F238E27FC236}">
                <a16:creationId xmlns:a16="http://schemas.microsoft.com/office/drawing/2014/main" id="{05B59C4E-232F-0647-E9DB-76FD1B35BB2D}"/>
              </a:ext>
            </a:extLst>
          </p:cNvPr>
          <p:cNvSpPr/>
          <p:nvPr/>
        </p:nvSpPr>
        <p:spPr>
          <a:xfrm>
            <a:off x="334774" y="1283361"/>
            <a:ext cx="8474452" cy="1828480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EC5CDF-763E-13C2-C560-295DBBD88F08}"/>
              </a:ext>
            </a:extLst>
          </p:cNvPr>
          <p:cNvSpPr txBox="1"/>
          <p:nvPr/>
        </p:nvSpPr>
        <p:spPr>
          <a:xfrm>
            <a:off x="1810844" y="301551"/>
            <a:ext cx="707496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Local Colorado Morning News with Jim Arthur, 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Richard Randall Show, Drive Time Sports, Air Force Athletics, News/Weather/Traffic</a:t>
            </a:r>
            <a:r>
              <a:rPr lang="en-US" sz="14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Best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Conservative News Talk for over 100 years!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EBC47C-CECD-64BF-179E-9BDA8F2C8B0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67B82-C640-0018-2FDD-BB8B20BB4E82}"/>
              </a:ext>
            </a:extLst>
          </p:cNvPr>
          <p:cNvSpPr txBox="1"/>
          <p:nvPr/>
        </p:nvSpPr>
        <p:spPr>
          <a:xfrm>
            <a:off x="60256" y="6321156"/>
            <a:ext cx="8690937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defTabSz="914400">
              <a:defRPr/>
            </a:pPr>
            <a:r>
              <a:rPr kumimoji="0" lang="en-US" sz="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Colorado Springs-Pueblo, CO; 2025 Spring MRI-Simmons Market-by-Market; A18+; News/Talk format; |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Website, Streaming, Email, App, and Display Statistics: based on a 3-month average – Aug, Sept, Oct - 2025.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BA3F9-0BCB-071D-5D9B-90EEF1B138A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329E89C-6F2E-5DEA-36B9-B7EFEB7CB169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2EDDEB-9B1D-9A69-5871-7A191F00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9187A-D572-1335-EEBE-29307D9F0EA9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lang="en-US" sz="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BC1BA1-5DD9-F4A4-5203-9E300A5F149B}"/>
              </a:ext>
            </a:extLst>
          </p:cNvPr>
          <p:cNvSpPr/>
          <p:nvPr/>
        </p:nvSpPr>
        <p:spPr>
          <a:xfrm>
            <a:off x="6585013" y="1192537"/>
            <a:ext cx="2108900" cy="4382930"/>
          </a:xfrm>
          <a:prstGeom prst="roundRect">
            <a:avLst>
              <a:gd name="adj" fmla="val 5466"/>
            </a:avLst>
          </a:prstGeom>
          <a:gradFill flip="none"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E62EB-EA09-391C-C258-4E953D79E606}"/>
              </a:ext>
            </a:extLst>
          </p:cNvPr>
          <p:cNvSpPr/>
          <p:nvPr/>
        </p:nvSpPr>
        <p:spPr>
          <a:xfrm>
            <a:off x="6581400" y="1224149"/>
            <a:ext cx="21089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Lineup</a:t>
            </a:r>
          </a:p>
        </p:txBody>
      </p:sp>
      <p:sp>
        <p:nvSpPr>
          <p:cNvPr id="124" name="Rectangle 51">
            <a:extLst>
              <a:ext uri="{FF2B5EF4-FFF2-40B4-BE49-F238E27FC236}">
                <a16:creationId xmlns:a16="http://schemas.microsoft.com/office/drawing/2014/main" id="{8321C087-17E2-23AE-EC46-9182EEC7F68B}"/>
              </a:ext>
            </a:extLst>
          </p:cNvPr>
          <p:cNvSpPr/>
          <p:nvPr/>
        </p:nvSpPr>
        <p:spPr>
          <a:xfrm>
            <a:off x="7006515" y="5144969"/>
            <a:ext cx="1626088" cy="4001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America at Night with McGraw Milhaven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9p-12a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EA4083B-AF92-444B-0FF4-D49A4629C98C}"/>
              </a:ext>
            </a:extLst>
          </p:cNvPr>
          <p:cNvGrpSpPr/>
          <p:nvPr/>
        </p:nvGrpSpPr>
        <p:grpSpPr>
          <a:xfrm>
            <a:off x="6666268" y="1453285"/>
            <a:ext cx="1946390" cy="4122182"/>
            <a:chOff x="6780043" y="1440034"/>
            <a:chExt cx="1721868" cy="412218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950C0B-24E1-947F-494E-14F5075EB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144003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805607-0368-0F19-C569-16548CECE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189805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4A07CF3-81F6-311A-C141-F0AC0B961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235607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85C26-AE6D-E8DB-19C1-1C007A9BE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281409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527EBB2-3DD2-FE63-6946-FAC120B40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327211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FDC8E56-4058-8E81-F344-514F8414C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373013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8250A48-24D2-9F11-CA6A-A20602305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418815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F16927A-BBC0-6531-32D7-E14477BEEE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464617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1B8920-9D81-431E-18FB-CC1D11D4C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5104194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DED015C-1A97-4FF4-7E3B-7971854DB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043" y="5562216"/>
              <a:ext cx="1721868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B429094D-B3B1-11CA-6E25-B347BF8E4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>
          <a:xfrm>
            <a:off x="6665402" y="5204447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sp>
        <p:nvSpPr>
          <p:cNvPr id="27" name="Rectangle 51">
            <a:extLst>
              <a:ext uri="{FF2B5EF4-FFF2-40B4-BE49-F238E27FC236}">
                <a16:creationId xmlns:a16="http://schemas.microsoft.com/office/drawing/2014/main" id="{B5AE1021-DB36-095E-5F9F-480602C0F33E}"/>
              </a:ext>
            </a:extLst>
          </p:cNvPr>
          <p:cNvSpPr/>
          <p:nvPr/>
        </p:nvSpPr>
        <p:spPr>
          <a:xfrm>
            <a:off x="7006643" y="1553351"/>
            <a:ext cx="804707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Red Eye Radio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12a-4a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D6E8E0-408E-40EC-1EAF-718BC95DC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02" y="1543579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sp>
        <p:nvSpPr>
          <p:cNvPr id="50" name="Rectangle 51">
            <a:extLst>
              <a:ext uri="{FF2B5EF4-FFF2-40B4-BE49-F238E27FC236}">
                <a16:creationId xmlns:a16="http://schemas.microsoft.com/office/drawing/2014/main" id="{0A700EA9-DE2D-3D79-2672-C242C4EFB388}"/>
              </a:ext>
            </a:extLst>
          </p:cNvPr>
          <p:cNvSpPr/>
          <p:nvPr/>
        </p:nvSpPr>
        <p:spPr>
          <a:xfrm>
            <a:off x="7006643" y="2013708"/>
            <a:ext cx="1309654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America in the Morning</a:t>
            </a:r>
            <a:b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4a-5a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7BC5AA7-663B-E7F6-0559-6F7A33113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02" y="2003936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sp>
        <p:nvSpPr>
          <p:cNvPr id="70" name="Rectangle 51">
            <a:extLst>
              <a:ext uri="{FF2B5EF4-FFF2-40B4-BE49-F238E27FC236}">
                <a16:creationId xmlns:a16="http://schemas.microsoft.com/office/drawing/2014/main" id="{F2A912BD-CA76-1940-FA9A-D6CFF6A6C5E8}"/>
              </a:ext>
            </a:extLst>
          </p:cNvPr>
          <p:cNvSpPr/>
          <p:nvPr/>
        </p:nvSpPr>
        <p:spPr>
          <a:xfrm>
            <a:off x="6998429" y="2391955"/>
            <a:ext cx="1782539" cy="4001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Colorado Springs </a:t>
            </a:r>
          </a:p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Morning News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5a-8a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5CDDA1-C103-4BD3-4AFF-2DE5326D6738}"/>
              </a:ext>
            </a:extLst>
          </p:cNvPr>
          <p:cNvGrpSpPr/>
          <p:nvPr/>
        </p:nvGrpSpPr>
        <p:grpSpPr>
          <a:xfrm>
            <a:off x="6665402" y="2451433"/>
            <a:ext cx="281156" cy="281154"/>
            <a:chOff x="6662809" y="2438182"/>
            <a:chExt cx="281156" cy="28115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565C149-1241-CE08-F157-C006D2883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" r="2586"/>
            <a:stretch/>
          </p:blipFill>
          <p:spPr>
            <a:xfrm>
              <a:off x="6662809" y="2438182"/>
              <a:ext cx="281156" cy="281154"/>
            </a:xfrm>
            <a:prstGeom prst="roundRect">
              <a:avLst>
                <a:gd name="adj" fmla="val 15147"/>
              </a:avLst>
            </a:prstGeom>
            <a:solidFill>
              <a:schemeClr val="bg1"/>
            </a:solidFill>
          </p:spPr>
        </p:pic>
        <p:pic>
          <p:nvPicPr>
            <p:cNvPr id="72" name="Picture 71" descr="A black and blue text with red and blue text&#10;&#10;AI-generated content may be incorrect.">
              <a:extLst>
                <a:ext uri="{FF2B5EF4-FFF2-40B4-BE49-F238E27FC236}">
                  <a16:creationId xmlns:a16="http://schemas.microsoft.com/office/drawing/2014/main" id="{5BCBD092-9BFD-63D0-8104-48C1E598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559" y="2508254"/>
              <a:ext cx="233327" cy="126040"/>
            </a:xfrm>
            <a:prstGeom prst="rect">
              <a:avLst/>
            </a:prstGeom>
          </p:spPr>
        </p:pic>
      </p:grpSp>
      <p:sp>
        <p:nvSpPr>
          <p:cNvPr id="82" name="Rectangle 51">
            <a:extLst>
              <a:ext uri="{FF2B5EF4-FFF2-40B4-BE49-F238E27FC236}">
                <a16:creationId xmlns:a16="http://schemas.microsoft.com/office/drawing/2014/main" id="{853B0D0B-44FF-6CD1-412E-2C04F58EF727}"/>
              </a:ext>
            </a:extLst>
          </p:cNvPr>
          <p:cNvSpPr/>
          <p:nvPr/>
        </p:nvSpPr>
        <p:spPr>
          <a:xfrm>
            <a:off x="7006643" y="2919057"/>
            <a:ext cx="1431482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Richard Randall Show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8a-10a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743A786-82C2-4919-68CC-5CFB5E237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02" y="2909285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sp>
        <p:nvSpPr>
          <p:cNvPr id="92" name="Rectangle 51">
            <a:extLst>
              <a:ext uri="{FF2B5EF4-FFF2-40B4-BE49-F238E27FC236}">
                <a16:creationId xmlns:a16="http://schemas.microsoft.com/office/drawing/2014/main" id="{50450C00-B7D2-7717-A265-50965439EB10}"/>
              </a:ext>
            </a:extLst>
          </p:cNvPr>
          <p:cNvSpPr/>
          <p:nvPr/>
        </p:nvSpPr>
        <p:spPr>
          <a:xfrm>
            <a:off x="7002902" y="3382771"/>
            <a:ext cx="873637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Vince Show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10a-1p</a:t>
            </a:r>
          </a:p>
        </p:txBody>
      </p:sp>
      <p:sp>
        <p:nvSpPr>
          <p:cNvPr id="93" name="Rectangle 51">
            <a:extLst>
              <a:ext uri="{FF2B5EF4-FFF2-40B4-BE49-F238E27FC236}">
                <a16:creationId xmlns:a16="http://schemas.microsoft.com/office/drawing/2014/main" id="{A2426D2B-8AE6-AE18-5E36-FC484D3135DD}"/>
              </a:ext>
            </a:extLst>
          </p:cNvPr>
          <p:cNvSpPr/>
          <p:nvPr/>
        </p:nvSpPr>
        <p:spPr>
          <a:xfrm>
            <a:off x="7006515" y="3840791"/>
            <a:ext cx="1062791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Lifestyles Unlimited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1p-3p</a:t>
            </a:r>
          </a:p>
        </p:txBody>
      </p:sp>
      <p:sp>
        <p:nvSpPr>
          <p:cNvPr id="94" name="Rectangle 51">
            <a:extLst>
              <a:ext uri="{FF2B5EF4-FFF2-40B4-BE49-F238E27FC236}">
                <a16:creationId xmlns:a16="http://schemas.microsoft.com/office/drawing/2014/main" id="{B68686F4-84EF-BFB5-CB49-BAAE1390D5F4}"/>
              </a:ext>
            </a:extLst>
          </p:cNvPr>
          <p:cNvSpPr/>
          <p:nvPr/>
        </p:nvSpPr>
        <p:spPr>
          <a:xfrm>
            <a:off x="7006643" y="4233193"/>
            <a:ext cx="1690883" cy="4001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Drive Time Sports with Ryan Kaufman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3p-6p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C06A227-DD52-DD02-518C-7BE314EE5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02" y="3372999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46E68CD-1C52-3A11-B20D-0673EDB37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02" y="3831019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63C10A4-0335-D33C-7B10-1EB7034E9F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6476"/>
          <a:stretch/>
        </p:blipFill>
        <p:spPr>
          <a:xfrm>
            <a:off x="6665402" y="4292671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sp>
        <p:nvSpPr>
          <p:cNvPr id="106" name="Rectangle 51">
            <a:extLst>
              <a:ext uri="{FF2B5EF4-FFF2-40B4-BE49-F238E27FC236}">
                <a16:creationId xmlns:a16="http://schemas.microsoft.com/office/drawing/2014/main" id="{B4EA9739-E34D-0266-59B5-3F1D64EECEBC}"/>
              </a:ext>
            </a:extLst>
          </p:cNvPr>
          <p:cNvSpPr/>
          <p:nvPr/>
        </p:nvSpPr>
        <p:spPr>
          <a:xfrm>
            <a:off x="7006643" y="4759941"/>
            <a:ext cx="602729" cy="26161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Mark Levin</a:t>
            </a:r>
          </a:p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M-F 6p-9p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6733195-9A2B-947F-956D-65308C070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 b="743"/>
          <a:stretch/>
        </p:blipFill>
        <p:spPr>
          <a:xfrm>
            <a:off x="6665402" y="4750169"/>
            <a:ext cx="281156" cy="281154"/>
          </a:xfrm>
          <a:prstGeom prst="roundRect">
            <a:avLst>
              <a:gd name="adj" fmla="val 15147"/>
            </a:avLst>
          </a:prstGeom>
          <a:solidFill>
            <a:schemeClr val="bg1"/>
          </a:solidFill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95F7EB-B5D7-EF45-E957-48BA3B084711}"/>
              </a:ext>
            </a:extLst>
          </p:cNvPr>
          <p:cNvGraphicFramePr/>
          <p:nvPr/>
        </p:nvGraphicFramePr>
        <p:xfrm>
          <a:off x="3474696" y="3831037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BC0D6EB-9058-14C5-DDDB-0A23435D7A60}"/>
              </a:ext>
            </a:extLst>
          </p:cNvPr>
          <p:cNvSpPr/>
          <p:nvPr/>
        </p:nvSpPr>
        <p:spPr>
          <a:xfrm>
            <a:off x="3688564" y="4048769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D1088-9ECD-75E4-4E60-17A039E4895A}"/>
              </a:ext>
            </a:extLst>
          </p:cNvPr>
          <p:cNvSpPr/>
          <p:nvPr/>
        </p:nvSpPr>
        <p:spPr>
          <a:xfrm>
            <a:off x="334774" y="3298817"/>
            <a:ext cx="61195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Our listeners lead—in business, in their communities,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and in their households.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026DB-86E6-9695-5AD2-359F5503004D}"/>
              </a:ext>
            </a:extLst>
          </p:cNvPr>
          <p:cNvSpPr/>
          <p:nvPr/>
        </p:nvSpPr>
        <p:spPr>
          <a:xfrm>
            <a:off x="996519" y="4324750"/>
            <a:ext cx="81432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Homeowners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C2A7C-C990-A752-65E1-7FAD49F42E70}"/>
              </a:ext>
            </a:extLst>
          </p:cNvPr>
          <p:cNvSpPr txBox="1"/>
          <p:nvPr/>
        </p:nvSpPr>
        <p:spPr>
          <a:xfrm>
            <a:off x="996519" y="4044576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87%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9FC052-8A37-A48E-DC56-10CFF479DF45}"/>
              </a:ext>
            </a:extLst>
          </p:cNvPr>
          <p:cNvGraphicFramePr/>
          <p:nvPr/>
        </p:nvGraphicFramePr>
        <p:xfrm>
          <a:off x="191023" y="3831037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9318A88D-F593-D72B-EE95-A3E1D34EB4C8}"/>
              </a:ext>
            </a:extLst>
          </p:cNvPr>
          <p:cNvSpPr/>
          <p:nvPr/>
        </p:nvSpPr>
        <p:spPr>
          <a:xfrm>
            <a:off x="411422" y="4048769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F7AEE4-F1C0-238A-97F8-3551B148D7CD}"/>
              </a:ext>
            </a:extLst>
          </p:cNvPr>
          <p:cNvSpPr/>
          <p:nvPr/>
        </p:nvSpPr>
        <p:spPr>
          <a:xfrm>
            <a:off x="2634457" y="4324750"/>
            <a:ext cx="6267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D06D2-5B8A-4E0D-0FBF-F04E3E062C91}"/>
              </a:ext>
            </a:extLst>
          </p:cNvPr>
          <p:cNvSpPr txBox="1"/>
          <p:nvPr/>
        </p:nvSpPr>
        <p:spPr>
          <a:xfrm>
            <a:off x="2634457" y="4044576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60%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BA7FECC-789B-6C0B-1E7D-DD6CACCD5B61}"/>
              </a:ext>
            </a:extLst>
          </p:cNvPr>
          <p:cNvGraphicFramePr/>
          <p:nvPr/>
        </p:nvGraphicFramePr>
        <p:xfrm>
          <a:off x="1828961" y="3831037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74E49E1F-2A3D-D1AB-0F65-6AB371A132AB}"/>
              </a:ext>
            </a:extLst>
          </p:cNvPr>
          <p:cNvSpPr/>
          <p:nvPr/>
        </p:nvSpPr>
        <p:spPr>
          <a:xfrm>
            <a:off x="2049360" y="4048769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9F90BC5-0716-1AA4-B6C9-96833101C9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776220" y="4136425"/>
            <a:ext cx="248684" cy="2486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FC5E687-A902-73DD-95FD-83CD45D69C81}"/>
              </a:ext>
            </a:extLst>
          </p:cNvPr>
          <p:cNvSpPr/>
          <p:nvPr/>
        </p:nvSpPr>
        <p:spPr>
          <a:xfrm>
            <a:off x="4273661" y="4324750"/>
            <a:ext cx="48090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Married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DE3231-39F6-5713-3A33-790647065CD8}"/>
              </a:ext>
            </a:extLst>
          </p:cNvPr>
          <p:cNvSpPr txBox="1"/>
          <p:nvPr/>
        </p:nvSpPr>
        <p:spPr>
          <a:xfrm>
            <a:off x="4273661" y="4044576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67%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893CB0-C7E4-3880-645D-5046229E1E27}"/>
              </a:ext>
            </a:extLst>
          </p:cNvPr>
          <p:cNvSpPr/>
          <p:nvPr/>
        </p:nvSpPr>
        <p:spPr>
          <a:xfrm>
            <a:off x="5798541" y="4324750"/>
            <a:ext cx="60593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$100,000+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35261-3109-649C-066D-674A849997EC}"/>
              </a:ext>
            </a:extLst>
          </p:cNvPr>
          <p:cNvSpPr txBox="1"/>
          <p:nvPr/>
        </p:nvSpPr>
        <p:spPr>
          <a:xfrm>
            <a:off x="5798541" y="4044576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52%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4149EA8-B04C-1C69-689C-2A927407D805}"/>
              </a:ext>
            </a:extLst>
          </p:cNvPr>
          <p:cNvGraphicFramePr/>
          <p:nvPr/>
        </p:nvGraphicFramePr>
        <p:xfrm>
          <a:off x="4993045" y="3831037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7DAED2EC-C8AA-C5C2-3794-FB4B66191358}"/>
              </a:ext>
            </a:extLst>
          </p:cNvPr>
          <p:cNvSpPr/>
          <p:nvPr/>
        </p:nvSpPr>
        <p:spPr>
          <a:xfrm>
            <a:off x="5213444" y="4048769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D90F448-E928-B30E-3C25-0D9E16C9CD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303669" y="4138993"/>
            <a:ext cx="243548" cy="243548"/>
          </a:xfrm>
          <a:prstGeom prst="rect">
            <a:avLst/>
          </a:prstGeom>
        </p:spPr>
      </p:pic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A5930B87-1A85-BB9B-A463-1CF441028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128397"/>
              </p:ext>
            </p:extLst>
          </p:nvPr>
        </p:nvGraphicFramePr>
        <p:xfrm>
          <a:off x="1834321" y="4610354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18BEEDA9-597B-E55B-BB64-3B134B775A97}"/>
              </a:ext>
            </a:extLst>
          </p:cNvPr>
          <p:cNvSpPr/>
          <p:nvPr/>
        </p:nvSpPr>
        <p:spPr>
          <a:xfrm>
            <a:off x="2048189" y="4828086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50E058-19EB-E6BA-56BE-1B014CA6A1BA}"/>
              </a:ext>
            </a:extLst>
          </p:cNvPr>
          <p:cNvSpPr/>
          <p:nvPr/>
        </p:nvSpPr>
        <p:spPr>
          <a:xfrm>
            <a:off x="995006" y="5104067"/>
            <a:ext cx="734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 collar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6BE3CC-A073-EA00-E3D7-A3C5E9189C1A}"/>
              </a:ext>
            </a:extLst>
          </p:cNvPr>
          <p:cNvSpPr txBox="1"/>
          <p:nvPr/>
        </p:nvSpPr>
        <p:spPr>
          <a:xfrm>
            <a:off x="995006" y="4823893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45%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AD58F0B5-7D9A-2BE0-AC7A-6680AB3549EB}"/>
              </a:ext>
            </a:extLst>
          </p:cNvPr>
          <p:cNvGraphicFramePr/>
          <p:nvPr/>
        </p:nvGraphicFramePr>
        <p:xfrm>
          <a:off x="189510" y="4610354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39CFC707-2A9B-B8F5-B1A2-9C995137F500}"/>
              </a:ext>
            </a:extLst>
          </p:cNvPr>
          <p:cNvSpPr/>
          <p:nvPr/>
        </p:nvSpPr>
        <p:spPr>
          <a:xfrm>
            <a:off x="409909" y="4828086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052166-CE7D-72F4-AAAF-5373909B70E9}"/>
              </a:ext>
            </a:extLst>
          </p:cNvPr>
          <p:cNvSpPr/>
          <p:nvPr/>
        </p:nvSpPr>
        <p:spPr>
          <a:xfrm>
            <a:off x="3252846" y="4886195"/>
            <a:ext cx="33321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have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postgraduate degree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B2A9B45-0533-0EE2-AFBF-23E5422E5C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135845" y="4915742"/>
            <a:ext cx="248684" cy="2486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2001AAB-5637-8BF4-9698-E3AD8C35456E}"/>
              </a:ext>
            </a:extLst>
          </p:cNvPr>
          <p:cNvSpPr txBox="1"/>
          <p:nvPr/>
        </p:nvSpPr>
        <p:spPr>
          <a:xfrm>
            <a:off x="2633286" y="490158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CD338F-1F69-31D7-D97F-0184A17BAA01}"/>
              </a:ext>
            </a:extLst>
          </p:cNvPr>
          <p:cNvSpPr/>
          <p:nvPr/>
        </p:nvSpPr>
        <p:spPr>
          <a:xfrm>
            <a:off x="1571629" y="5678285"/>
            <a:ext cx="185861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own a business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8612EF-3952-3088-D77D-2003ED42217E}"/>
              </a:ext>
            </a:extLst>
          </p:cNvPr>
          <p:cNvSpPr txBox="1"/>
          <p:nvPr/>
        </p:nvSpPr>
        <p:spPr>
          <a:xfrm>
            <a:off x="996519" y="569367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75%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8D050524-E1F0-FF67-99AB-5A59C2B26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79373"/>
              </p:ext>
            </p:extLst>
          </p:nvPr>
        </p:nvGraphicFramePr>
        <p:xfrm>
          <a:off x="191023" y="5402444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BB645652-CC4D-4FEE-EBF1-7DCE4CF88C39}"/>
              </a:ext>
            </a:extLst>
          </p:cNvPr>
          <p:cNvSpPr/>
          <p:nvPr/>
        </p:nvSpPr>
        <p:spPr>
          <a:xfrm>
            <a:off x="411422" y="5620176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2819330-F3A8-C855-2474-BFD521F3415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501646" y="4138993"/>
            <a:ext cx="243548" cy="24354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F7AFE21-2F79-9920-7D83-63A5D6E4FD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00133" y="4918310"/>
            <a:ext cx="243548" cy="24354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2CA6869A-903E-3100-28F4-C61798AA5A3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2139584" y="4138993"/>
            <a:ext cx="243548" cy="24354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6FB0B73-1769-9721-C24A-B0E49D95DCC9}"/>
              </a:ext>
            </a:extLst>
          </p:cNvPr>
          <p:cNvSpPr/>
          <p:nvPr/>
        </p:nvSpPr>
        <p:spPr>
          <a:xfrm>
            <a:off x="4853634" y="5678285"/>
            <a:ext cx="316641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have used a financial advisor in the past year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DDC699-EA6C-E49C-7418-1E27FB10BE98}"/>
              </a:ext>
            </a:extLst>
          </p:cNvPr>
          <p:cNvSpPr txBox="1"/>
          <p:nvPr/>
        </p:nvSpPr>
        <p:spPr>
          <a:xfrm>
            <a:off x="4278524" y="569367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38%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38AC3E43-6520-8539-6989-61958D485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634085"/>
              </p:ext>
            </p:extLst>
          </p:nvPr>
        </p:nvGraphicFramePr>
        <p:xfrm>
          <a:off x="3473028" y="5402444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87" name="Oval 86">
            <a:extLst>
              <a:ext uri="{FF2B5EF4-FFF2-40B4-BE49-F238E27FC236}">
                <a16:creationId xmlns:a16="http://schemas.microsoft.com/office/drawing/2014/main" id="{1C2F403B-02F1-A4CA-7322-7D004B0A94E7}"/>
              </a:ext>
            </a:extLst>
          </p:cNvPr>
          <p:cNvSpPr/>
          <p:nvPr/>
        </p:nvSpPr>
        <p:spPr>
          <a:xfrm>
            <a:off x="3693427" y="5620176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CDCBC9CC-342E-964C-54E6-C0E7AFB21AA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3783651" y="5719926"/>
            <a:ext cx="243548" cy="243548"/>
          </a:xfrm>
          <a:prstGeom prst="rect">
            <a:avLst/>
          </a:prstGeom>
        </p:spPr>
      </p:pic>
      <p:pic>
        <p:nvPicPr>
          <p:cNvPr id="89" name="Graphic 88" descr="Store with solid fill">
            <a:extLst>
              <a:ext uri="{FF2B5EF4-FFF2-40B4-BE49-F238E27FC236}">
                <a16:creationId xmlns:a16="http://schemas.microsoft.com/office/drawing/2014/main" id="{F2BF9C12-3554-DA5A-191F-3E839E4EFCD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84729" y="5694436"/>
            <a:ext cx="269594" cy="269594"/>
          </a:xfrm>
          <a:prstGeom prst="rect">
            <a:avLst/>
          </a:prstGeom>
        </p:spPr>
      </p:pic>
      <p:graphicFrame>
        <p:nvGraphicFramePr>
          <p:cNvPr id="90" name="Wykres 127">
            <a:extLst>
              <a:ext uri="{FF2B5EF4-FFF2-40B4-BE49-F238E27FC236}">
                <a16:creationId xmlns:a16="http://schemas.microsoft.com/office/drawing/2014/main" id="{61EC6B58-E4B6-BB10-72FF-9121FB9F0D84}"/>
              </a:ext>
            </a:extLst>
          </p:cNvPr>
          <p:cNvGraphicFramePr/>
          <p:nvPr/>
        </p:nvGraphicFramePr>
        <p:xfrm>
          <a:off x="501847" y="1617225"/>
          <a:ext cx="3577570" cy="142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91" name="Rectangle 90">
            <a:extLst>
              <a:ext uri="{FF2B5EF4-FFF2-40B4-BE49-F238E27FC236}">
                <a16:creationId xmlns:a16="http://schemas.microsoft.com/office/drawing/2014/main" id="{7A6749A9-F7E9-E8A0-1D1D-CBBFCE3E3C70}"/>
              </a:ext>
            </a:extLst>
          </p:cNvPr>
          <p:cNvSpPr/>
          <p:nvPr/>
        </p:nvSpPr>
        <p:spPr>
          <a:xfrm>
            <a:off x="582307" y="1432559"/>
            <a:ext cx="119904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Age Breakdown</a:t>
            </a:r>
          </a:p>
        </p:txBody>
      </p:sp>
      <p:sp>
        <p:nvSpPr>
          <p:cNvPr id="108" name="Rectangle: Rounded Corners 56">
            <a:extLst>
              <a:ext uri="{FF2B5EF4-FFF2-40B4-BE49-F238E27FC236}">
                <a16:creationId xmlns:a16="http://schemas.microsoft.com/office/drawing/2014/main" id="{CEA8B7F4-56C5-7C61-8A48-9B5799BDE368}"/>
              </a:ext>
            </a:extLst>
          </p:cNvPr>
          <p:cNvSpPr/>
          <p:nvPr/>
        </p:nvSpPr>
        <p:spPr>
          <a:xfrm>
            <a:off x="4719387" y="1846753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42">
            <a:extLst>
              <a:ext uri="{FF2B5EF4-FFF2-40B4-BE49-F238E27FC236}">
                <a16:creationId xmlns:a16="http://schemas.microsoft.com/office/drawing/2014/main" id="{B1D6AF0D-576B-276E-C81C-34FF27C3D682}"/>
              </a:ext>
            </a:extLst>
          </p:cNvPr>
          <p:cNvSpPr/>
          <p:nvPr/>
        </p:nvSpPr>
        <p:spPr>
          <a:xfrm>
            <a:off x="5079237" y="1928562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110" name="Rectangle 42">
            <a:extLst>
              <a:ext uri="{FF2B5EF4-FFF2-40B4-BE49-F238E27FC236}">
                <a16:creationId xmlns:a16="http://schemas.microsoft.com/office/drawing/2014/main" id="{EDA965CF-8358-080E-929F-51041EF00F6D}"/>
              </a:ext>
            </a:extLst>
          </p:cNvPr>
          <p:cNvSpPr/>
          <p:nvPr/>
        </p:nvSpPr>
        <p:spPr>
          <a:xfrm>
            <a:off x="5473324" y="1959340"/>
            <a:ext cx="720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D0BF603-3047-668D-C0F2-3B53079CAAF9}"/>
              </a:ext>
            </a:extLst>
          </p:cNvPr>
          <p:cNvSpPr/>
          <p:nvPr/>
        </p:nvSpPr>
        <p:spPr>
          <a:xfrm>
            <a:off x="4716364" y="1432559"/>
            <a:ext cx="14555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Gender Breakdown</a:t>
            </a:r>
          </a:p>
        </p:txBody>
      </p:sp>
      <p:sp>
        <p:nvSpPr>
          <p:cNvPr id="116" name="Rectangle: Rounded Corners 64">
            <a:extLst>
              <a:ext uri="{FF2B5EF4-FFF2-40B4-BE49-F238E27FC236}">
                <a16:creationId xmlns:a16="http://schemas.microsoft.com/office/drawing/2014/main" id="{502CB7CE-7D30-A88B-EC36-0DE469ADDBBF}"/>
              </a:ext>
            </a:extLst>
          </p:cNvPr>
          <p:cNvSpPr/>
          <p:nvPr/>
        </p:nvSpPr>
        <p:spPr>
          <a:xfrm>
            <a:off x="4719387" y="2489465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7" name="Rectangle 42">
            <a:extLst>
              <a:ext uri="{FF2B5EF4-FFF2-40B4-BE49-F238E27FC236}">
                <a16:creationId xmlns:a16="http://schemas.microsoft.com/office/drawing/2014/main" id="{A5FDCF90-2ACB-8914-AAE3-CE02F6EA4B90}"/>
              </a:ext>
            </a:extLst>
          </p:cNvPr>
          <p:cNvSpPr/>
          <p:nvPr/>
        </p:nvSpPr>
        <p:spPr>
          <a:xfrm>
            <a:off x="5079237" y="2571274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59%</a:t>
            </a:r>
          </a:p>
        </p:txBody>
      </p:sp>
      <p:sp>
        <p:nvSpPr>
          <p:cNvPr id="122" name="Rectangle 42">
            <a:extLst>
              <a:ext uri="{FF2B5EF4-FFF2-40B4-BE49-F238E27FC236}">
                <a16:creationId xmlns:a16="http://schemas.microsoft.com/office/drawing/2014/main" id="{DDFAB562-7E8B-C1B2-9CC9-E3F95C91229B}"/>
              </a:ext>
            </a:extLst>
          </p:cNvPr>
          <p:cNvSpPr/>
          <p:nvPr/>
        </p:nvSpPr>
        <p:spPr>
          <a:xfrm>
            <a:off x="5473324" y="2602052"/>
            <a:ext cx="55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Male</a:t>
            </a: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A4AD60BA-C16F-2BDD-9D46-CBA5DF042F0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4832790" y="2601939"/>
            <a:ext cx="246448" cy="246448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4628B93C-24EB-93F3-6B09-A430FFEC536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832790" y="1959226"/>
            <a:ext cx="246448" cy="246448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9F01D4-7997-2BB5-B460-00C547F88702}"/>
              </a:ext>
            </a:extLst>
          </p:cNvPr>
          <p:cNvCxnSpPr>
            <a:cxnSpLocks/>
          </p:cNvCxnSpPr>
          <p:nvPr/>
        </p:nvCxnSpPr>
        <p:spPr>
          <a:xfrm>
            <a:off x="4379617" y="1440034"/>
            <a:ext cx="0" cy="1517449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5800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7F508-7970-7725-267F-CA15C749B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5B0553-ED27-F878-C0E3-3EB53B6BA898}"/>
              </a:ext>
            </a:extLst>
          </p:cNvPr>
          <p:cNvSpPr/>
          <p:nvPr/>
        </p:nvSpPr>
        <p:spPr>
          <a:xfrm>
            <a:off x="329405" y="2191759"/>
            <a:ext cx="8474452" cy="3979857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2447BDD-8960-AEB6-AED6-A43A97E0B66D}"/>
              </a:ext>
            </a:extLst>
          </p:cNvPr>
          <p:cNvSpPr txBox="1"/>
          <p:nvPr/>
        </p:nvSpPr>
        <p:spPr>
          <a:xfrm>
            <a:off x="2805089" y="2379794"/>
            <a:ext cx="3544560" cy="2377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Based on a 3-month average – Aug, Sept, Oct 2025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7753D-8C8C-9154-72F0-946F6D7BF30B}"/>
              </a:ext>
            </a:extLst>
          </p:cNvPr>
          <p:cNvSpPr/>
          <p:nvPr/>
        </p:nvSpPr>
        <p:spPr>
          <a:xfrm>
            <a:off x="2181272" y="2022171"/>
            <a:ext cx="4917228" cy="3053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0"/>
          </a:gra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8B659963-3593-CAAA-0FFF-3BE744BE98D6}"/>
              </a:ext>
            </a:extLst>
          </p:cNvPr>
          <p:cNvSpPr txBox="1"/>
          <p:nvPr/>
        </p:nvSpPr>
        <p:spPr>
          <a:xfrm>
            <a:off x="2130225" y="2036329"/>
            <a:ext cx="50193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KVOR-AM - Website, Streaming, Email, App, and Display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B683B-C4B7-395C-E296-3481F8844723}"/>
              </a:ext>
            </a:extLst>
          </p:cNvPr>
          <p:cNvSpPr txBox="1"/>
          <p:nvPr/>
        </p:nvSpPr>
        <p:spPr>
          <a:xfrm>
            <a:off x="2662663" y="1290698"/>
            <a:ext cx="3818674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 or Small, We Do it 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8006F-20E0-01D8-036C-C33A04F8E96E}"/>
              </a:ext>
            </a:extLst>
          </p:cNvPr>
          <p:cNvCxnSpPr>
            <a:cxnSpLocks/>
          </p:cNvCxnSpPr>
          <p:nvPr/>
        </p:nvCxnSpPr>
        <p:spPr>
          <a:xfrm>
            <a:off x="4643246" y="1759687"/>
            <a:ext cx="174449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008CCA"/>
                </a:gs>
                <a:gs pos="100000">
                  <a:srgbClr val="042B5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8216A6D-9CBB-FDB6-BA07-8305DA9F985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101F0F3-FAD0-89C4-07DB-988E91142B57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A1ACE80-13F6-42D2-4D29-3CD5BEA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2141BB-5C41-FF6F-C2E0-014619A44B4B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E6E92-2A58-8ADE-DA0C-DB843B3C14BA}"/>
              </a:ext>
            </a:extLst>
          </p:cNvPr>
          <p:cNvSpPr txBox="1"/>
          <p:nvPr/>
        </p:nvSpPr>
        <p:spPr>
          <a:xfrm>
            <a:off x="3614847" y="546314"/>
            <a:ext cx="191430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Cumulus Digital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C61EBE-21E5-2330-EDEA-1580DBAD7874}"/>
              </a:ext>
            </a:extLst>
          </p:cNvPr>
          <p:cNvSpPr/>
          <p:nvPr/>
        </p:nvSpPr>
        <p:spPr>
          <a:xfrm>
            <a:off x="6262503" y="3063124"/>
            <a:ext cx="2146421" cy="2809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0" lvl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Advertising opportunities include: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Station Streaming Sponsorships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In-Stream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Desktop Homepage Takeovers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Pre-Roll Commercials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Mobile App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Facebook Boosted Post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E-Newsletter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Social Media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 Client Contests</a:t>
            </a:r>
          </a:p>
        </p:txBody>
      </p:sp>
      <p:sp>
        <p:nvSpPr>
          <p:cNvPr id="156" name="Rectangle: Top Corners Rounded 155">
            <a:extLst>
              <a:ext uri="{FF2B5EF4-FFF2-40B4-BE49-F238E27FC236}">
                <a16:creationId xmlns:a16="http://schemas.microsoft.com/office/drawing/2014/main" id="{6B99C7B8-F7DC-8EED-E1C4-6453CA4A9A2D}"/>
              </a:ext>
            </a:extLst>
          </p:cNvPr>
          <p:cNvSpPr/>
          <p:nvPr/>
        </p:nvSpPr>
        <p:spPr>
          <a:xfrm>
            <a:off x="1125971" y="2786469"/>
            <a:ext cx="136425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Streaming Metrics</a:t>
            </a:r>
          </a:p>
        </p:txBody>
      </p:sp>
      <p:sp>
        <p:nvSpPr>
          <p:cNvPr id="158" name="Rectangle: Top Corners Rounded 157">
            <a:extLst>
              <a:ext uri="{FF2B5EF4-FFF2-40B4-BE49-F238E27FC236}">
                <a16:creationId xmlns:a16="http://schemas.microsoft.com/office/drawing/2014/main" id="{49F9086A-5F25-020D-847D-A5365E4CBA19}"/>
              </a:ext>
            </a:extLst>
          </p:cNvPr>
          <p:cNvSpPr/>
          <p:nvPr/>
        </p:nvSpPr>
        <p:spPr>
          <a:xfrm>
            <a:off x="3955666" y="2786469"/>
            <a:ext cx="123228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Website &amp; Email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73138D-BDE7-2338-800A-67E97B356489}"/>
              </a:ext>
            </a:extLst>
          </p:cNvPr>
          <p:cNvSpPr/>
          <p:nvPr/>
        </p:nvSpPr>
        <p:spPr>
          <a:xfrm>
            <a:off x="3535311" y="3000251"/>
            <a:ext cx="2072999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ECC0F7-30A4-25DF-BA94-EF603172E762}"/>
              </a:ext>
            </a:extLst>
          </p:cNvPr>
          <p:cNvSpPr/>
          <p:nvPr/>
        </p:nvSpPr>
        <p:spPr>
          <a:xfrm>
            <a:off x="3924532" y="3091250"/>
            <a:ext cx="1024319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Page Views: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Website Visits: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Addresses: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7A7390-4200-76A8-2504-213EC9484F88}"/>
              </a:ext>
            </a:extLst>
          </p:cNvPr>
          <p:cNvSpPr/>
          <p:nvPr/>
        </p:nvSpPr>
        <p:spPr>
          <a:xfrm>
            <a:off x="5000216" y="3091442"/>
            <a:ext cx="395942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17,542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11,328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3,463</a:t>
            </a: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0D0878E1-7892-79D7-9D27-23ADEDAD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70733" y="3125162"/>
            <a:ext cx="335634" cy="33563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F648B8C-75C2-F851-4DAC-0BB67A412415}"/>
              </a:ext>
            </a:extLst>
          </p:cNvPr>
          <p:cNvSpPr/>
          <p:nvPr/>
        </p:nvSpPr>
        <p:spPr>
          <a:xfrm>
            <a:off x="570564" y="3000251"/>
            <a:ext cx="2475065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DE54AD-793F-18B6-9BF6-32C3C3701619}"/>
              </a:ext>
            </a:extLst>
          </p:cNvPr>
          <p:cNvSpPr/>
          <p:nvPr/>
        </p:nvSpPr>
        <p:spPr>
          <a:xfrm>
            <a:off x="725443" y="3091250"/>
            <a:ext cx="1603003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Impressions: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Cume: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054F2B-8C16-8595-1DC4-29509A39B177}"/>
              </a:ext>
            </a:extLst>
          </p:cNvPr>
          <p:cNvSpPr/>
          <p:nvPr/>
        </p:nvSpPr>
        <p:spPr>
          <a:xfrm>
            <a:off x="2379811" y="3091442"/>
            <a:ext cx="575479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1,442,199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18,659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56,843</a:t>
            </a:r>
          </a:p>
        </p:txBody>
      </p:sp>
      <p:sp>
        <p:nvSpPr>
          <p:cNvPr id="159" name="Rectangle: Top Corners Rounded 158">
            <a:extLst>
              <a:ext uri="{FF2B5EF4-FFF2-40B4-BE49-F238E27FC236}">
                <a16:creationId xmlns:a16="http://schemas.microsoft.com/office/drawing/2014/main" id="{61B48F94-C315-CCFE-21BC-B6CEE0C5CFB5}"/>
              </a:ext>
            </a:extLst>
          </p:cNvPr>
          <p:cNvSpPr/>
          <p:nvPr/>
        </p:nvSpPr>
        <p:spPr>
          <a:xfrm>
            <a:off x="1307706" y="4061556"/>
            <a:ext cx="100077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 Metrics</a:t>
            </a:r>
          </a:p>
        </p:txBody>
      </p:sp>
      <p:sp>
        <p:nvSpPr>
          <p:cNvPr id="160" name="Rectangle: Top Corners Rounded 159">
            <a:extLst>
              <a:ext uri="{FF2B5EF4-FFF2-40B4-BE49-F238E27FC236}">
                <a16:creationId xmlns:a16="http://schemas.microsoft.com/office/drawing/2014/main" id="{1011CE9D-60D4-AB2D-3FD6-214826524D01}"/>
              </a:ext>
            </a:extLst>
          </p:cNvPr>
          <p:cNvSpPr/>
          <p:nvPr/>
        </p:nvSpPr>
        <p:spPr>
          <a:xfrm>
            <a:off x="4006301" y="4062538"/>
            <a:ext cx="112066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Amazon Echo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CF6D97-8F45-45C2-4DB5-AB6926144DC4}"/>
              </a:ext>
            </a:extLst>
          </p:cNvPr>
          <p:cNvSpPr/>
          <p:nvPr/>
        </p:nvSpPr>
        <p:spPr>
          <a:xfrm>
            <a:off x="570563" y="4276281"/>
            <a:ext cx="2475065" cy="609495"/>
          </a:xfrm>
          <a:prstGeom prst="roundRect">
            <a:avLst>
              <a:gd name="adj" fmla="val 1819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281912-C82D-12F7-33F2-B01521CC4CDF}"/>
              </a:ext>
            </a:extLst>
          </p:cNvPr>
          <p:cNvSpPr/>
          <p:nvPr/>
        </p:nvSpPr>
        <p:spPr>
          <a:xfrm>
            <a:off x="1252831" y="4364880"/>
            <a:ext cx="1075615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Downloads: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D99DD62-24E3-3692-CACF-74C0EDA82D3C}"/>
              </a:ext>
            </a:extLst>
          </p:cNvPr>
          <p:cNvSpPr/>
          <p:nvPr/>
        </p:nvSpPr>
        <p:spPr>
          <a:xfrm>
            <a:off x="2379811" y="4365072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5,724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BA71123-E593-FFC9-E93F-7AC477734606}"/>
              </a:ext>
            </a:extLst>
          </p:cNvPr>
          <p:cNvSpPr/>
          <p:nvPr/>
        </p:nvSpPr>
        <p:spPr>
          <a:xfrm>
            <a:off x="3530132" y="4276281"/>
            <a:ext cx="2072999" cy="609495"/>
          </a:xfrm>
          <a:prstGeom prst="roundRect">
            <a:avLst>
              <a:gd name="adj" fmla="val 2091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6D1B0B4-9550-FA32-AB72-4291C098F21A}"/>
              </a:ext>
            </a:extLst>
          </p:cNvPr>
          <p:cNvSpPr/>
          <p:nvPr/>
        </p:nvSpPr>
        <p:spPr>
          <a:xfrm>
            <a:off x="3679272" y="4364880"/>
            <a:ext cx="1269579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2027DA-86F6-9094-218A-D7F6312D89E4}"/>
              </a:ext>
            </a:extLst>
          </p:cNvPr>
          <p:cNvSpPr/>
          <p:nvPr/>
        </p:nvSpPr>
        <p:spPr>
          <a:xfrm>
            <a:off x="5000216" y="4365072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6,583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7,887</a:t>
            </a:r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ADB85A85-BC79-F7BA-1236-2A22A605D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0733" y="4316857"/>
            <a:ext cx="279179" cy="279179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A8D304A1-DB3A-0C45-1927-3FD31B46F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9711" y="4398783"/>
            <a:ext cx="364490" cy="364490"/>
          </a:xfrm>
          <a:prstGeom prst="rect">
            <a:avLst/>
          </a:prstGeom>
        </p:spPr>
      </p:pic>
      <p:sp>
        <p:nvSpPr>
          <p:cNvPr id="161" name="Rectangle: Top Corners Rounded 160">
            <a:extLst>
              <a:ext uri="{FF2B5EF4-FFF2-40B4-BE49-F238E27FC236}">
                <a16:creationId xmlns:a16="http://schemas.microsoft.com/office/drawing/2014/main" id="{56CE3284-413B-9B4F-F4DE-26D29D50B3C5}"/>
              </a:ext>
            </a:extLst>
          </p:cNvPr>
          <p:cNvSpPr/>
          <p:nvPr/>
        </p:nvSpPr>
        <p:spPr>
          <a:xfrm>
            <a:off x="2253450" y="5104360"/>
            <a:ext cx="1666793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Display &amp; Social Media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AA9BB0D-51B1-6F51-9D30-39B02EBC5160}"/>
              </a:ext>
            </a:extLst>
          </p:cNvPr>
          <p:cNvSpPr/>
          <p:nvPr/>
        </p:nvSpPr>
        <p:spPr>
          <a:xfrm>
            <a:off x="570563" y="5316679"/>
            <a:ext cx="5032568" cy="609495"/>
          </a:xfrm>
          <a:prstGeom prst="roundRect">
            <a:avLst>
              <a:gd name="adj" fmla="val 1897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FB27B0-55EB-F660-2147-A611CCC7B561}"/>
              </a:ext>
            </a:extLst>
          </p:cNvPr>
          <p:cNvSpPr/>
          <p:nvPr/>
        </p:nvSpPr>
        <p:spPr>
          <a:xfrm>
            <a:off x="753452" y="5390594"/>
            <a:ext cx="124232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Impressions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(November):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260,863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D44999B-6E34-FC82-EFE8-3F651A6489EE}"/>
              </a:ext>
            </a:extLst>
          </p:cNvPr>
          <p:cNvSpPr/>
          <p:nvPr/>
        </p:nvSpPr>
        <p:spPr>
          <a:xfrm>
            <a:off x="2374258" y="5390594"/>
            <a:ext cx="102592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Meta/Facebook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3,154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794D848-CAEA-52B4-6304-8D3D42D2B59B}"/>
              </a:ext>
            </a:extLst>
          </p:cNvPr>
          <p:cNvSpPr/>
          <p:nvPr/>
        </p:nvSpPr>
        <p:spPr>
          <a:xfrm>
            <a:off x="3778659" y="5390594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(Twitter)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1,600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3F8A929-E67B-32CC-0999-BE79269089A2}"/>
              </a:ext>
            </a:extLst>
          </p:cNvPr>
          <p:cNvSpPr/>
          <p:nvPr/>
        </p:nvSpPr>
        <p:spPr>
          <a:xfrm>
            <a:off x="4785514" y="5390594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Instagram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293D61A-3D4E-2606-846C-A1F4D2630117}"/>
              </a:ext>
            </a:extLst>
          </p:cNvPr>
          <p:cNvCxnSpPr>
            <a:cxnSpLocks/>
          </p:cNvCxnSpPr>
          <p:nvPr/>
        </p:nvCxnSpPr>
        <p:spPr>
          <a:xfrm>
            <a:off x="2185019" y="5414257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B2F75B8-EFA7-4456-3244-244EACEDBF6F}"/>
              </a:ext>
            </a:extLst>
          </p:cNvPr>
          <p:cNvCxnSpPr>
            <a:cxnSpLocks/>
          </p:cNvCxnSpPr>
          <p:nvPr/>
        </p:nvCxnSpPr>
        <p:spPr>
          <a:xfrm>
            <a:off x="3589420" y="5414257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F0E5084-DCAE-6559-B598-43E5B0D5255C}"/>
              </a:ext>
            </a:extLst>
          </p:cNvPr>
          <p:cNvCxnSpPr>
            <a:cxnSpLocks/>
          </p:cNvCxnSpPr>
          <p:nvPr/>
        </p:nvCxnSpPr>
        <p:spPr>
          <a:xfrm>
            <a:off x="4596275" y="5414257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103E8679-BE89-23E0-BC13-C85C24913384}"/>
              </a:ext>
            </a:extLst>
          </p:cNvPr>
          <p:cNvSpPr/>
          <p:nvPr/>
        </p:nvSpPr>
        <p:spPr>
          <a:xfrm>
            <a:off x="6265379" y="2774412"/>
            <a:ext cx="2143545" cy="214781"/>
          </a:xfrm>
          <a:prstGeom prst="roundRect">
            <a:avLst>
              <a:gd name="adj" fmla="val 3186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lIns="108000" tIns="10800" rIns="108000" bIns="10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Cumulus Station Digital Assets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38B13-3D41-4355-60BE-EA8FC7631620}"/>
              </a:ext>
            </a:extLst>
          </p:cNvPr>
          <p:cNvSpPr/>
          <p:nvPr/>
        </p:nvSpPr>
        <p:spPr>
          <a:xfrm>
            <a:off x="2615534" y="6312139"/>
            <a:ext cx="403796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</a:t>
            </a: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includes the station site, the player page, and the app ad unit data</a:t>
            </a:r>
          </a:p>
        </p:txBody>
      </p:sp>
    </p:spTree>
    <p:extLst>
      <p:ext uri="{BB962C8B-B14F-4D97-AF65-F5344CB8AC3E}">
        <p14:creationId xmlns:p14="http://schemas.microsoft.com/office/powerpoint/2010/main" val="82771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661</TotalTime>
  <Words>438</Words>
  <Application>Microsoft Macintosh PowerPoint</Application>
  <PresentationFormat>On-screen Show (4:3)</PresentationFormat>
  <Paragraphs>94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Alison Dalessandro</cp:lastModifiedBy>
  <cp:revision>52</cp:revision>
  <dcterms:created xsi:type="dcterms:W3CDTF">2023-12-20T15:47:37Z</dcterms:created>
  <dcterms:modified xsi:type="dcterms:W3CDTF">2026-01-20T22:06:12Z</dcterms:modified>
</cp:coreProperties>
</file>